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1" r:id="rId3"/>
    <p:sldId id="305" r:id="rId4"/>
    <p:sldId id="258" r:id="rId5"/>
    <p:sldId id="260" r:id="rId6"/>
    <p:sldId id="261" r:id="rId7"/>
    <p:sldId id="262" r:id="rId8"/>
    <p:sldId id="263" r:id="rId9"/>
    <p:sldId id="265" r:id="rId10"/>
    <p:sldId id="266" r:id="rId11"/>
    <p:sldId id="293" r:id="rId12"/>
    <p:sldId id="267" r:id="rId13"/>
    <p:sldId id="269" r:id="rId14"/>
    <p:sldId id="294" r:id="rId15"/>
    <p:sldId id="276" r:id="rId16"/>
    <p:sldId id="277" r:id="rId17"/>
    <p:sldId id="295" r:id="rId18"/>
    <p:sldId id="270" r:id="rId19"/>
    <p:sldId id="272" r:id="rId20"/>
    <p:sldId id="273" r:id="rId21"/>
    <p:sldId id="298" r:id="rId22"/>
    <p:sldId id="285" r:id="rId23"/>
    <p:sldId id="303" r:id="rId24"/>
    <p:sldId id="292" r:id="rId25"/>
    <p:sldId id="279" r:id="rId26"/>
    <p:sldId id="296" r:id="rId27"/>
    <p:sldId id="297" r:id="rId28"/>
    <p:sldId id="280" r:id="rId29"/>
  </p:sldIdLst>
  <p:sldSz cx="11880850" cy="7218363"/>
  <p:notesSz cx="6858000" cy="9144000"/>
  <p:defaultTextStyle>
    <a:defPPr>
      <a:defRPr lang="tr-TR"/>
    </a:defPPr>
    <a:lvl1pPr marL="0" algn="l" defTabSz="1091336" rtl="0" eaLnBrk="1" latinLnBrk="0" hangingPunct="1">
      <a:defRPr sz="2100" kern="1200">
        <a:solidFill>
          <a:schemeClr val="tx1"/>
        </a:solidFill>
        <a:latin typeface="+mn-lt"/>
        <a:ea typeface="+mn-ea"/>
        <a:cs typeface="+mn-cs"/>
      </a:defRPr>
    </a:lvl1pPr>
    <a:lvl2pPr marL="545668" algn="l" defTabSz="1091336" rtl="0" eaLnBrk="1" latinLnBrk="0" hangingPunct="1">
      <a:defRPr sz="2100" kern="1200">
        <a:solidFill>
          <a:schemeClr val="tx1"/>
        </a:solidFill>
        <a:latin typeface="+mn-lt"/>
        <a:ea typeface="+mn-ea"/>
        <a:cs typeface="+mn-cs"/>
      </a:defRPr>
    </a:lvl2pPr>
    <a:lvl3pPr marL="1091336" algn="l" defTabSz="1091336" rtl="0" eaLnBrk="1" latinLnBrk="0" hangingPunct="1">
      <a:defRPr sz="2100" kern="1200">
        <a:solidFill>
          <a:schemeClr val="tx1"/>
        </a:solidFill>
        <a:latin typeface="+mn-lt"/>
        <a:ea typeface="+mn-ea"/>
        <a:cs typeface="+mn-cs"/>
      </a:defRPr>
    </a:lvl3pPr>
    <a:lvl4pPr marL="1637005" algn="l" defTabSz="1091336" rtl="0" eaLnBrk="1" latinLnBrk="0" hangingPunct="1">
      <a:defRPr sz="2100" kern="1200">
        <a:solidFill>
          <a:schemeClr val="tx1"/>
        </a:solidFill>
        <a:latin typeface="+mn-lt"/>
        <a:ea typeface="+mn-ea"/>
        <a:cs typeface="+mn-cs"/>
      </a:defRPr>
    </a:lvl4pPr>
    <a:lvl5pPr marL="2182673" algn="l" defTabSz="1091336" rtl="0" eaLnBrk="1" latinLnBrk="0" hangingPunct="1">
      <a:defRPr sz="2100" kern="1200">
        <a:solidFill>
          <a:schemeClr val="tx1"/>
        </a:solidFill>
        <a:latin typeface="+mn-lt"/>
        <a:ea typeface="+mn-ea"/>
        <a:cs typeface="+mn-cs"/>
      </a:defRPr>
    </a:lvl5pPr>
    <a:lvl6pPr marL="2728341" algn="l" defTabSz="1091336" rtl="0" eaLnBrk="1" latinLnBrk="0" hangingPunct="1">
      <a:defRPr sz="2100" kern="1200">
        <a:solidFill>
          <a:schemeClr val="tx1"/>
        </a:solidFill>
        <a:latin typeface="+mn-lt"/>
        <a:ea typeface="+mn-ea"/>
        <a:cs typeface="+mn-cs"/>
      </a:defRPr>
    </a:lvl6pPr>
    <a:lvl7pPr marL="3274009" algn="l" defTabSz="1091336" rtl="0" eaLnBrk="1" latinLnBrk="0" hangingPunct="1">
      <a:defRPr sz="2100" kern="1200">
        <a:solidFill>
          <a:schemeClr val="tx1"/>
        </a:solidFill>
        <a:latin typeface="+mn-lt"/>
        <a:ea typeface="+mn-ea"/>
        <a:cs typeface="+mn-cs"/>
      </a:defRPr>
    </a:lvl7pPr>
    <a:lvl8pPr marL="3819677" algn="l" defTabSz="1091336" rtl="0" eaLnBrk="1" latinLnBrk="0" hangingPunct="1">
      <a:defRPr sz="2100" kern="1200">
        <a:solidFill>
          <a:schemeClr val="tx1"/>
        </a:solidFill>
        <a:latin typeface="+mn-lt"/>
        <a:ea typeface="+mn-ea"/>
        <a:cs typeface="+mn-cs"/>
      </a:defRPr>
    </a:lvl8pPr>
    <a:lvl9pPr marL="4365346" algn="l" defTabSz="109133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14" autoAdjust="0"/>
  </p:normalViewPr>
  <p:slideViewPr>
    <p:cSldViewPr>
      <p:cViewPr>
        <p:scale>
          <a:sx n="70" d="100"/>
          <a:sy n="70" d="100"/>
        </p:scale>
        <p:origin x="-1214" y="-394"/>
      </p:cViewPr>
      <p:guideLst>
        <p:guide orient="horz" pos="2274"/>
        <p:guide pos="374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c\OneDrive\Masa&#252;st&#252;\&#246;zko&#231;lar%20revize\6-TABLOLAR\Tablo-11-Atik-Takip-Tablos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c\OneDrive\Masa&#252;st&#252;\&#246;zko&#231;lar%20revize\6-TABLOLAR\Tablo-10-%20Enerji%20Tu&#776;ketim%20Takip%20Tablos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c\OneDrive\Masa&#252;st&#252;\&#246;zko&#231;lar%20revize\6-TABLOLAR\Tablo-10-%20Enerji%20Tu&#776;ketim%20Takip%20Tablos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c\OneDrive\Masa&#252;st&#252;\&#246;zko&#231;lar%20revize\6-TABLOLAR\Tablo-12-Su-Sarfiyati-Takip-Tablos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tr-TR" dirty="0"/>
              <a:t>2024</a:t>
            </a:r>
            <a:r>
              <a:rPr lang="tr-TR" baseline="0" dirty="0"/>
              <a:t> YILI </a:t>
            </a:r>
            <a:r>
              <a:rPr lang="tr-TR" baseline="0" dirty="0" smtClean="0"/>
              <a:t>GECELEME BAŞINA ATIK TÜKETİMİ (KĞ</a:t>
            </a:r>
            <a:r>
              <a:rPr lang="tr-TR" baseline="0" dirty="0"/>
              <a:t>)</a:t>
            </a:r>
            <a:endParaRPr lang="tr-TR" dirty="0"/>
          </a:p>
        </c:rich>
      </c:tx>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'2024'!$B$17</c:f>
              <c:numCache>
                <c:formatCode>#,##0.0000</c:formatCode>
                <c:ptCount val="1"/>
                <c:pt idx="0">
                  <c:v>2.865329512893983E-2</c:v>
                </c:pt>
              </c:numCache>
            </c:numRef>
          </c:val>
        </c:ser>
        <c:ser>
          <c:idx val="1"/>
          <c:order val="1"/>
          <c:tx>
            <c:strRef>
              <c:f>'2024'!$C$5</c:f>
              <c:strCache>
                <c:ptCount val="1"/>
                <c:pt idx="0">
                  <c:v>Şubat</c:v>
                </c:pt>
              </c:strCache>
            </c:strRef>
          </c:tx>
          <c:invertIfNegative val="0"/>
          <c:val>
            <c:numRef>
              <c:f>'2024'!$C$17</c:f>
              <c:numCache>
                <c:formatCode>#,##0.0000</c:formatCode>
                <c:ptCount val="1"/>
                <c:pt idx="0">
                  <c:v>3.4722222222222224E-2</c:v>
                </c:pt>
              </c:numCache>
            </c:numRef>
          </c:val>
        </c:ser>
        <c:ser>
          <c:idx val="2"/>
          <c:order val="2"/>
          <c:tx>
            <c:strRef>
              <c:f>'2024'!$D$5</c:f>
              <c:strCache>
                <c:ptCount val="1"/>
                <c:pt idx="0">
                  <c:v>Mart</c:v>
                </c:pt>
              </c:strCache>
            </c:strRef>
          </c:tx>
          <c:invertIfNegative val="0"/>
          <c:val>
            <c:numRef>
              <c:f>'2024'!$D$17</c:f>
              <c:numCache>
                <c:formatCode>#,##0.0000</c:formatCode>
                <c:ptCount val="1"/>
                <c:pt idx="0">
                  <c:v>3.003003003003003E-2</c:v>
                </c:pt>
              </c:numCache>
            </c:numRef>
          </c:val>
        </c:ser>
        <c:ser>
          <c:idx val="3"/>
          <c:order val="3"/>
          <c:tx>
            <c:strRef>
              <c:f>'2024'!$E$5</c:f>
              <c:strCache>
                <c:ptCount val="1"/>
                <c:pt idx="0">
                  <c:v>Nisan</c:v>
                </c:pt>
              </c:strCache>
            </c:strRef>
          </c:tx>
          <c:invertIfNegative val="0"/>
          <c:val>
            <c:numRef>
              <c:f>'2024'!$E$17</c:f>
              <c:numCache>
                <c:formatCode>#,##0.0000</c:formatCode>
                <c:ptCount val="1"/>
                <c:pt idx="0">
                  <c:v>2.8213166144200628E-2</c:v>
                </c:pt>
              </c:numCache>
            </c:numRef>
          </c:val>
        </c:ser>
        <c:ser>
          <c:idx val="4"/>
          <c:order val="4"/>
          <c:tx>
            <c:strRef>
              <c:f>'2024'!$F$5</c:f>
              <c:strCache>
                <c:ptCount val="1"/>
                <c:pt idx="0">
                  <c:v>Mayıs</c:v>
                </c:pt>
              </c:strCache>
            </c:strRef>
          </c:tx>
          <c:invertIfNegative val="0"/>
          <c:val>
            <c:numRef>
              <c:f>'2024'!$F$17</c:f>
              <c:numCache>
                <c:formatCode>#,##0.0000</c:formatCode>
                <c:ptCount val="1"/>
                <c:pt idx="0">
                  <c:v>2.8571428571428571E-2</c:v>
                </c:pt>
              </c:numCache>
            </c:numRef>
          </c:val>
        </c:ser>
        <c:ser>
          <c:idx val="5"/>
          <c:order val="5"/>
          <c:tx>
            <c:strRef>
              <c:f>'2024'!$G$5</c:f>
              <c:strCache>
                <c:ptCount val="1"/>
                <c:pt idx="0">
                  <c:v>Haziran</c:v>
                </c:pt>
              </c:strCache>
            </c:strRef>
          </c:tx>
          <c:invertIfNegative val="0"/>
          <c:val>
            <c:numRef>
              <c:f>'2024'!$G$17</c:f>
              <c:numCache>
                <c:formatCode>#,##0.0000</c:formatCode>
                <c:ptCount val="1"/>
                <c:pt idx="0">
                  <c:v>2.4213075060532687E-2</c:v>
                </c:pt>
              </c:numCache>
            </c:numRef>
          </c:val>
        </c:ser>
        <c:ser>
          <c:idx val="6"/>
          <c:order val="6"/>
          <c:tx>
            <c:strRef>
              <c:f>'2024'!$H$5</c:f>
              <c:strCache>
                <c:ptCount val="1"/>
                <c:pt idx="0">
                  <c:v>Temmuz</c:v>
                </c:pt>
              </c:strCache>
            </c:strRef>
          </c:tx>
          <c:invertIfNegative val="0"/>
          <c:val>
            <c:numRef>
              <c:f>'2024'!$H$17</c:f>
              <c:numCache>
                <c:formatCode>#,##0.0000</c:formatCode>
                <c:ptCount val="1"/>
                <c:pt idx="0">
                  <c:v>2.2813688212927757E-2</c:v>
                </c:pt>
              </c:numCache>
            </c:numRef>
          </c:val>
        </c:ser>
        <c:ser>
          <c:idx val="7"/>
          <c:order val="7"/>
          <c:tx>
            <c:strRef>
              <c:f>'2024'!$I$5</c:f>
              <c:strCache>
                <c:ptCount val="1"/>
                <c:pt idx="0">
                  <c:v>Ağustos</c:v>
                </c:pt>
              </c:strCache>
            </c:strRef>
          </c:tx>
          <c:invertIfNegative val="0"/>
          <c:val>
            <c:numRef>
              <c:f>'2024'!$I$17</c:f>
              <c:numCache>
                <c:formatCode>#,##0.0000</c:formatCode>
                <c:ptCount val="1"/>
                <c:pt idx="0">
                  <c:v>2.2556390977443608E-2</c:v>
                </c:pt>
              </c:numCache>
            </c:numRef>
          </c:val>
        </c:ser>
        <c:ser>
          <c:idx val="8"/>
          <c:order val="8"/>
          <c:tx>
            <c:strRef>
              <c:f>'2024'!$J$5</c:f>
              <c:strCache>
                <c:ptCount val="1"/>
                <c:pt idx="0">
                  <c:v>Eylül</c:v>
                </c:pt>
              </c:strCache>
            </c:strRef>
          </c:tx>
          <c:invertIfNegative val="0"/>
          <c:val>
            <c:numRef>
              <c:f>'2024'!$J$17</c:f>
              <c:numCache>
                <c:formatCode>#,##0.0000</c:formatCode>
                <c:ptCount val="1"/>
                <c:pt idx="0">
                  <c:v>2.5341130604288498E-2</c:v>
                </c:pt>
              </c:numCache>
            </c:numRef>
          </c:val>
        </c:ser>
        <c:dLbls>
          <c:showLegendKey val="0"/>
          <c:showVal val="0"/>
          <c:showCatName val="0"/>
          <c:showSerName val="0"/>
          <c:showPercent val="0"/>
          <c:showBubbleSize val="0"/>
        </c:dLbls>
        <c:gapWidth val="150"/>
        <c:axId val="164321536"/>
        <c:axId val="164327424"/>
      </c:barChart>
      <c:catAx>
        <c:axId val="164321536"/>
        <c:scaling>
          <c:orientation val="minMax"/>
        </c:scaling>
        <c:delete val="0"/>
        <c:axPos val="b"/>
        <c:majorTickMark val="none"/>
        <c:minorTickMark val="none"/>
        <c:tickLblPos val="nextTo"/>
        <c:crossAx val="164327424"/>
        <c:crosses val="autoZero"/>
        <c:auto val="1"/>
        <c:lblAlgn val="ctr"/>
        <c:lblOffset val="100"/>
        <c:noMultiLvlLbl val="0"/>
      </c:catAx>
      <c:valAx>
        <c:axId val="164327424"/>
        <c:scaling>
          <c:orientation val="minMax"/>
        </c:scaling>
        <c:delete val="0"/>
        <c:axPos val="l"/>
        <c:majorGridlines/>
        <c:numFmt formatCode="#,##0.0000" sourceLinked="1"/>
        <c:majorTickMark val="none"/>
        <c:minorTickMark val="none"/>
        <c:tickLblPos val="nextTo"/>
        <c:crossAx val="1643215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tr-TR"/>
              <a:t>2024 YILI</a:t>
            </a:r>
            <a:r>
              <a:rPr lang="tr-TR" baseline="0"/>
              <a:t> GECELEME BAŞI ELEKTRİK TÜKETİMİ (KWH)</a:t>
            </a:r>
            <a:endParaRPr lang="tr-TR"/>
          </a:p>
        </c:rich>
      </c:tx>
      <c:layout>
        <c:manualLayout>
          <c:xMode val="edge"/>
          <c:yMode val="edge"/>
          <c:x val="0.17021233613257333"/>
          <c:y val="0"/>
        </c:manualLayout>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'2024'!$B$10</c:f>
              <c:numCache>
                <c:formatCode>0.00</c:formatCode>
                <c:ptCount val="1"/>
                <c:pt idx="0">
                  <c:v>0.35530085959885388</c:v>
                </c:pt>
              </c:numCache>
            </c:numRef>
          </c:val>
        </c:ser>
        <c:ser>
          <c:idx val="1"/>
          <c:order val="1"/>
          <c:tx>
            <c:strRef>
              <c:f>'2024'!$C$5</c:f>
              <c:strCache>
                <c:ptCount val="1"/>
                <c:pt idx="0">
                  <c:v>Şubat</c:v>
                </c:pt>
              </c:strCache>
            </c:strRef>
          </c:tx>
          <c:invertIfNegative val="0"/>
          <c:val>
            <c:numRef>
              <c:f>'2024'!$C$10</c:f>
              <c:numCache>
                <c:formatCode>0.00</c:formatCode>
                <c:ptCount val="1"/>
                <c:pt idx="0">
                  <c:v>0.47569444444444442</c:v>
                </c:pt>
              </c:numCache>
            </c:numRef>
          </c:val>
        </c:ser>
        <c:ser>
          <c:idx val="2"/>
          <c:order val="2"/>
          <c:tx>
            <c:strRef>
              <c:f>'2024'!$D$5</c:f>
              <c:strCache>
                <c:ptCount val="1"/>
                <c:pt idx="0">
                  <c:v>Mart</c:v>
                </c:pt>
              </c:strCache>
            </c:strRef>
          </c:tx>
          <c:invertIfNegative val="0"/>
          <c:val>
            <c:numRef>
              <c:f>'2024'!$D$10</c:f>
              <c:numCache>
                <c:formatCode>0.00</c:formatCode>
                <c:ptCount val="1"/>
                <c:pt idx="0">
                  <c:v>0.38438438438438438</c:v>
                </c:pt>
              </c:numCache>
            </c:numRef>
          </c:val>
        </c:ser>
        <c:ser>
          <c:idx val="3"/>
          <c:order val="3"/>
          <c:tx>
            <c:strRef>
              <c:f>'2024'!$E$5</c:f>
              <c:strCache>
                <c:ptCount val="1"/>
                <c:pt idx="0">
                  <c:v>Nisan</c:v>
                </c:pt>
              </c:strCache>
            </c:strRef>
          </c:tx>
          <c:invertIfNegative val="0"/>
          <c:val>
            <c:numRef>
              <c:f>'2024'!$E$10</c:f>
              <c:numCache>
                <c:formatCode>0.00</c:formatCode>
                <c:ptCount val="1"/>
                <c:pt idx="0">
                  <c:v>0.43573667711598746</c:v>
                </c:pt>
              </c:numCache>
            </c:numRef>
          </c:val>
        </c:ser>
        <c:ser>
          <c:idx val="4"/>
          <c:order val="4"/>
          <c:tx>
            <c:strRef>
              <c:f>'2024'!$F$5</c:f>
              <c:strCache>
                <c:ptCount val="1"/>
                <c:pt idx="0">
                  <c:v>Mayıs</c:v>
                </c:pt>
              </c:strCache>
            </c:strRef>
          </c:tx>
          <c:invertIfNegative val="0"/>
          <c:val>
            <c:numRef>
              <c:f>'2024'!$F$10</c:f>
              <c:numCache>
                <c:formatCode>0.00</c:formatCode>
                <c:ptCount val="1"/>
                <c:pt idx="0">
                  <c:v>0.31428571428571428</c:v>
                </c:pt>
              </c:numCache>
            </c:numRef>
          </c:val>
        </c:ser>
        <c:ser>
          <c:idx val="5"/>
          <c:order val="5"/>
          <c:tx>
            <c:strRef>
              <c:f>'2024'!$G$5</c:f>
              <c:strCache>
                <c:ptCount val="1"/>
                <c:pt idx="0">
                  <c:v>Haziran</c:v>
                </c:pt>
              </c:strCache>
            </c:strRef>
          </c:tx>
          <c:invertIfNegative val="0"/>
          <c:val>
            <c:numRef>
              <c:f>'2024'!$G$10</c:f>
              <c:numCache>
                <c:formatCode>0.00</c:formatCode>
                <c:ptCount val="1"/>
                <c:pt idx="0">
                  <c:v>0.34140435835351091</c:v>
                </c:pt>
              </c:numCache>
            </c:numRef>
          </c:val>
        </c:ser>
        <c:ser>
          <c:idx val="6"/>
          <c:order val="6"/>
          <c:tx>
            <c:strRef>
              <c:f>'2024'!$H$5</c:f>
              <c:strCache>
                <c:ptCount val="1"/>
                <c:pt idx="0">
                  <c:v>Temmuz</c:v>
                </c:pt>
              </c:strCache>
            </c:strRef>
          </c:tx>
          <c:invertIfNegative val="0"/>
          <c:val>
            <c:numRef>
              <c:f>'2024'!$H$10</c:f>
              <c:numCache>
                <c:formatCode>0.00</c:formatCode>
                <c:ptCount val="1"/>
                <c:pt idx="0">
                  <c:v>0.26235741444866922</c:v>
                </c:pt>
              </c:numCache>
            </c:numRef>
          </c:val>
        </c:ser>
        <c:ser>
          <c:idx val="7"/>
          <c:order val="7"/>
          <c:tx>
            <c:strRef>
              <c:f>'2024'!$I$5</c:f>
              <c:strCache>
                <c:ptCount val="1"/>
                <c:pt idx="0">
                  <c:v>Ağustos</c:v>
                </c:pt>
              </c:strCache>
            </c:strRef>
          </c:tx>
          <c:invertIfNegative val="0"/>
          <c:val>
            <c:numRef>
              <c:f>'2024'!$I$10</c:f>
              <c:numCache>
                <c:formatCode>0.00</c:formatCode>
                <c:ptCount val="1"/>
                <c:pt idx="0">
                  <c:v>0.27255639097744361</c:v>
                </c:pt>
              </c:numCache>
            </c:numRef>
          </c:val>
        </c:ser>
        <c:ser>
          <c:idx val="8"/>
          <c:order val="8"/>
          <c:tx>
            <c:strRef>
              <c:f>'2024'!$J$5</c:f>
              <c:strCache>
                <c:ptCount val="1"/>
                <c:pt idx="0">
                  <c:v>Eylül</c:v>
                </c:pt>
              </c:strCache>
            </c:strRef>
          </c:tx>
          <c:invertIfNegative val="0"/>
          <c:val>
            <c:numRef>
              <c:f>'2024'!$J$10</c:f>
              <c:numCache>
                <c:formatCode>0.00</c:formatCode>
                <c:ptCount val="1"/>
                <c:pt idx="0">
                  <c:v>0.28460038986354774</c:v>
                </c:pt>
              </c:numCache>
            </c:numRef>
          </c:val>
        </c:ser>
        <c:dLbls>
          <c:showLegendKey val="0"/>
          <c:showVal val="0"/>
          <c:showCatName val="0"/>
          <c:showSerName val="0"/>
          <c:showPercent val="0"/>
          <c:showBubbleSize val="0"/>
        </c:dLbls>
        <c:gapWidth val="150"/>
        <c:axId val="189481728"/>
        <c:axId val="189483648"/>
      </c:barChart>
      <c:catAx>
        <c:axId val="189481728"/>
        <c:scaling>
          <c:orientation val="minMax"/>
        </c:scaling>
        <c:delete val="0"/>
        <c:axPos val="b"/>
        <c:majorTickMark val="none"/>
        <c:minorTickMark val="none"/>
        <c:tickLblPos val="nextTo"/>
        <c:crossAx val="189483648"/>
        <c:crosses val="autoZero"/>
        <c:auto val="1"/>
        <c:lblAlgn val="ctr"/>
        <c:lblOffset val="100"/>
        <c:noMultiLvlLbl val="0"/>
      </c:catAx>
      <c:valAx>
        <c:axId val="189483648"/>
        <c:scaling>
          <c:orientation val="minMax"/>
        </c:scaling>
        <c:delete val="0"/>
        <c:axPos val="l"/>
        <c:majorGridlines/>
        <c:numFmt formatCode="0.00" sourceLinked="1"/>
        <c:majorTickMark val="none"/>
        <c:minorTickMark val="none"/>
        <c:tickLblPos val="nextTo"/>
        <c:crossAx val="1894817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tr-TR"/>
              <a:t>2024 YILI </a:t>
            </a:r>
            <a:r>
              <a:rPr lang="tr-TR" baseline="0"/>
              <a:t> GECELEME BAŞI ENERJİ TÜKETİMİ(M3)</a:t>
            </a:r>
            <a:endParaRPr lang="tr-TR"/>
          </a:p>
        </c:rich>
      </c:tx>
      <c:layout>
        <c:manualLayout>
          <c:xMode val="edge"/>
          <c:yMode val="edge"/>
          <c:x val="0.15145461595165738"/>
          <c:y val="2.3004690300111583E-2"/>
        </c:manualLayout>
      </c:layout>
      <c:overlay val="0"/>
    </c:title>
    <c:autoTitleDeleted val="0"/>
    <c:plotArea>
      <c:layout>
        <c:manualLayout>
          <c:layoutTarget val="inner"/>
          <c:xMode val="edge"/>
          <c:yMode val="edge"/>
          <c:x val="8.1456156160298165E-2"/>
          <c:y val="0.24175061466600328"/>
          <c:w val="0.75062489559530976"/>
          <c:h val="0.65836434840573266"/>
        </c:manualLayout>
      </c:layout>
      <c:barChart>
        <c:barDir val="col"/>
        <c:grouping val="clustered"/>
        <c:varyColors val="0"/>
        <c:ser>
          <c:idx val="0"/>
          <c:order val="0"/>
          <c:tx>
            <c:strRef>
              <c:f>'2024'!$B$5</c:f>
              <c:strCache>
                <c:ptCount val="1"/>
                <c:pt idx="0">
                  <c:v>Ocak</c:v>
                </c:pt>
              </c:strCache>
            </c:strRef>
          </c:tx>
          <c:invertIfNegative val="0"/>
          <c:val>
            <c:numRef>
              <c:f>'2024'!$B$11</c:f>
              <c:numCache>
                <c:formatCode>0.00</c:formatCode>
                <c:ptCount val="1"/>
                <c:pt idx="0">
                  <c:v>4.2435530085959883</c:v>
                </c:pt>
              </c:numCache>
            </c:numRef>
          </c:val>
        </c:ser>
        <c:ser>
          <c:idx val="1"/>
          <c:order val="1"/>
          <c:tx>
            <c:strRef>
              <c:f>'2024'!$C$5</c:f>
              <c:strCache>
                <c:ptCount val="1"/>
                <c:pt idx="0">
                  <c:v>Şubat</c:v>
                </c:pt>
              </c:strCache>
            </c:strRef>
          </c:tx>
          <c:invertIfNegative val="0"/>
          <c:val>
            <c:numRef>
              <c:f>'2024'!$C$11</c:f>
              <c:numCache>
                <c:formatCode>0.00</c:formatCode>
                <c:ptCount val="1"/>
                <c:pt idx="0">
                  <c:v>4.8263888888888893</c:v>
                </c:pt>
              </c:numCache>
            </c:numRef>
          </c:val>
        </c:ser>
        <c:ser>
          <c:idx val="2"/>
          <c:order val="2"/>
          <c:tx>
            <c:strRef>
              <c:f>'2024'!$D$5</c:f>
              <c:strCache>
                <c:ptCount val="1"/>
                <c:pt idx="0">
                  <c:v>Mart</c:v>
                </c:pt>
              </c:strCache>
            </c:strRef>
          </c:tx>
          <c:invertIfNegative val="0"/>
          <c:val>
            <c:numRef>
              <c:f>'2024'!$D$11</c:f>
              <c:numCache>
                <c:formatCode>0.00</c:formatCode>
                <c:ptCount val="1"/>
                <c:pt idx="0">
                  <c:v>3.3213213213213213</c:v>
                </c:pt>
              </c:numCache>
            </c:numRef>
          </c:val>
        </c:ser>
        <c:ser>
          <c:idx val="3"/>
          <c:order val="3"/>
          <c:tx>
            <c:strRef>
              <c:f>'2024'!$E$5</c:f>
              <c:strCache>
                <c:ptCount val="1"/>
                <c:pt idx="0">
                  <c:v>Nisan</c:v>
                </c:pt>
              </c:strCache>
            </c:strRef>
          </c:tx>
          <c:invertIfNegative val="0"/>
          <c:val>
            <c:numRef>
              <c:f>'2024'!$E$11</c:f>
              <c:numCache>
                <c:formatCode>0.00</c:formatCode>
                <c:ptCount val="1"/>
                <c:pt idx="0">
                  <c:v>1.8871473354231976</c:v>
                </c:pt>
              </c:numCache>
            </c:numRef>
          </c:val>
        </c:ser>
        <c:ser>
          <c:idx val="4"/>
          <c:order val="4"/>
          <c:tx>
            <c:strRef>
              <c:f>'2024'!$F$5</c:f>
              <c:strCache>
                <c:ptCount val="1"/>
                <c:pt idx="0">
                  <c:v>Mayıs</c:v>
                </c:pt>
              </c:strCache>
            </c:strRef>
          </c:tx>
          <c:invertIfNegative val="0"/>
          <c:val>
            <c:numRef>
              <c:f>'2024'!$F$11</c:f>
              <c:numCache>
                <c:formatCode>0.00</c:formatCode>
                <c:ptCount val="1"/>
                <c:pt idx="0">
                  <c:v>2.0571428571428569</c:v>
                </c:pt>
              </c:numCache>
            </c:numRef>
          </c:val>
        </c:ser>
        <c:ser>
          <c:idx val="5"/>
          <c:order val="5"/>
          <c:tx>
            <c:strRef>
              <c:f>'2024'!$G$5</c:f>
              <c:strCache>
                <c:ptCount val="1"/>
                <c:pt idx="0">
                  <c:v>Haziran</c:v>
                </c:pt>
              </c:strCache>
            </c:strRef>
          </c:tx>
          <c:invertIfNegative val="0"/>
          <c:val>
            <c:numRef>
              <c:f>'2024'!$G$11</c:f>
              <c:numCache>
                <c:formatCode>0.00</c:formatCode>
                <c:ptCount val="1"/>
                <c:pt idx="0">
                  <c:v>1.4116222760290558</c:v>
                </c:pt>
              </c:numCache>
            </c:numRef>
          </c:val>
        </c:ser>
        <c:ser>
          <c:idx val="6"/>
          <c:order val="6"/>
          <c:tx>
            <c:strRef>
              <c:f>'2024'!$H$5</c:f>
              <c:strCache>
                <c:ptCount val="1"/>
                <c:pt idx="0">
                  <c:v>Temmuz</c:v>
                </c:pt>
              </c:strCache>
            </c:strRef>
          </c:tx>
          <c:invertIfNegative val="0"/>
          <c:val>
            <c:numRef>
              <c:f>'2024'!$H$11</c:f>
              <c:numCache>
                <c:formatCode>0.00</c:formatCode>
                <c:ptCount val="1"/>
                <c:pt idx="0">
                  <c:v>1.209125475285171</c:v>
                </c:pt>
              </c:numCache>
            </c:numRef>
          </c:val>
        </c:ser>
        <c:ser>
          <c:idx val="7"/>
          <c:order val="7"/>
          <c:tx>
            <c:strRef>
              <c:f>'2024'!$I$5</c:f>
              <c:strCache>
                <c:ptCount val="1"/>
                <c:pt idx="0">
                  <c:v>Ağustos</c:v>
                </c:pt>
              </c:strCache>
            </c:strRef>
          </c:tx>
          <c:invertIfNegative val="0"/>
          <c:val>
            <c:numRef>
              <c:f>'2024'!$I$11</c:f>
              <c:numCache>
                <c:formatCode>0.00</c:formatCode>
                <c:ptCount val="1"/>
                <c:pt idx="0">
                  <c:v>1.2744360902255638</c:v>
                </c:pt>
              </c:numCache>
            </c:numRef>
          </c:val>
        </c:ser>
        <c:ser>
          <c:idx val="8"/>
          <c:order val="8"/>
          <c:tx>
            <c:strRef>
              <c:f>'2024'!$J$5</c:f>
              <c:strCache>
                <c:ptCount val="1"/>
                <c:pt idx="0">
                  <c:v>Eylül</c:v>
                </c:pt>
              </c:strCache>
            </c:strRef>
          </c:tx>
          <c:invertIfNegative val="0"/>
          <c:val>
            <c:numRef>
              <c:f>'2024'!$J$11</c:f>
              <c:numCache>
                <c:formatCode>0.00</c:formatCode>
                <c:ptCount val="1"/>
                <c:pt idx="0">
                  <c:v>1.3664717348927875</c:v>
                </c:pt>
              </c:numCache>
            </c:numRef>
          </c:val>
        </c:ser>
        <c:dLbls>
          <c:showLegendKey val="0"/>
          <c:showVal val="0"/>
          <c:showCatName val="0"/>
          <c:showSerName val="0"/>
          <c:showPercent val="0"/>
          <c:showBubbleSize val="0"/>
        </c:dLbls>
        <c:gapWidth val="150"/>
        <c:axId val="243758976"/>
        <c:axId val="243760512"/>
      </c:barChart>
      <c:catAx>
        <c:axId val="243758976"/>
        <c:scaling>
          <c:orientation val="minMax"/>
        </c:scaling>
        <c:delete val="0"/>
        <c:axPos val="b"/>
        <c:majorTickMark val="none"/>
        <c:minorTickMark val="none"/>
        <c:tickLblPos val="nextTo"/>
        <c:crossAx val="243760512"/>
        <c:crosses val="autoZero"/>
        <c:auto val="1"/>
        <c:lblAlgn val="ctr"/>
        <c:lblOffset val="100"/>
        <c:noMultiLvlLbl val="0"/>
      </c:catAx>
      <c:valAx>
        <c:axId val="243760512"/>
        <c:scaling>
          <c:orientation val="minMax"/>
        </c:scaling>
        <c:delete val="0"/>
        <c:axPos val="l"/>
        <c:majorGridlines/>
        <c:numFmt formatCode="0.00" sourceLinked="1"/>
        <c:majorTickMark val="none"/>
        <c:minorTickMark val="none"/>
        <c:tickLblPos val="nextTo"/>
        <c:crossAx val="2437589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tr-TR"/>
              <a:t>2024</a:t>
            </a:r>
            <a:r>
              <a:rPr lang="tr-TR" baseline="0"/>
              <a:t> YILI KİŞİ BAŞI SU TÜKETİMİ(M3)</a:t>
            </a:r>
            <a:endParaRPr lang="tr-TR"/>
          </a:p>
        </c:rich>
      </c:tx>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'2024'!$B$16</c:f>
              <c:numCache>
                <c:formatCode>0.00</c:formatCode>
                <c:ptCount val="1"/>
                <c:pt idx="0">
                  <c:v>0.23495702005730659</c:v>
                </c:pt>
              </c:numCache>
            </c:numRef>
          </c:val>
        </c:ser>
        <c:ser>
          <c:idx val="1"/>
          <c:order val="1"/>
          <c:tx>
            <c:strRef>
              <c:f>'2024'!$C$5</c:f>
              <c:strCache>
                <c:ptCount val="1"/>
                <c:pt idx="0">
                  <c:v>Şubat</c:v>
                </c:pt>
              </c:strCache>
            </c:strRef>
          </c:tx>
          <c:invertIfNegative val="0"/>
          <c:val>
            <c:numRef>
              <c:f>'2024'!$C$16</c:f>
              <c:numCache>
                <c:formatCode>0.00</c:formatCode>
                <c:ptCount val="1"/>
                <c:pt idx="0">
                  <c:v>0.2638888888888889</c:v>
                </c:pt>
              </c:numCache>
            </c:numRef>
          </c:val>
        </c:ser>
        <c:ser>
          <c:idx val="2"/>
          <c:order val="2"/>
          <c:tx>
            <c:strRef>
              <c:f>'2024'!$D$5</c:f>
              <c:strCache>
                <c:ptCount val="1"/>
                <c:pt idx="0">
                  <c:v>Mart</c:v>
                </c:pt>
              </c:strCache>
            </c:strRef>
          </c:tx>
          <c:invertIfNegative val="0"/>
          <c:val>
            <c:numRef>
              <c:f>'2024'!$D$16</c:f>
              <c:numCache>
                <c:formatCode>0.00</c:formatCode>
                <c:ptCount val="1"/>
                <c:pt idx="0">
                  <c:v>0.30930930930930933</c:v>
                </c:pt>
              </c:numCache>
            </c:numRef>
          </c:val>
        </c:ser>
        <c:ser>
          <c:idx val="3"/>
          <c:order val="3"/>
          <c:tx>
            <c:strRef>
              <c:f>'2024'!$E$5</c:f>
              <c:strCache>
                <c:ptCount val="1"/>
                <c:pt idx="0">
                  <c:v>Nisan</c:v>
                </c:pt>
              </c:strCache>
            </c:strRef>
          </c:tx>
          <c:invertIfNegative val="0"/>
          <c:val>
            <c:numRef>
              <c:f>'2024'!$E$16</c:f>
              <c:numCache>
                <c:formatCode>0.00</c:formatCode>
                <c:ptCount val="1"/>
                <c:pt idx="0">
                  <c:v>0.33228840125391851</c:v>
                </c:pt>
              </c:numCache>
            </c:numRef>
          </c:val>
        </c:ser>
        <c:ser>
          <c:idx val="4"/>
          <c:order val="4"/>
          <c:tx>
            <c:strRef>
              <c:f>'2024'!$F$5</c:f>
              <c:strCache>
                <c:ptCount val="1"/>
                <c:pt idx="0">
                  <c:v>Mayıs</c:v>
                </c:pt>
              </c:strCache>
            </c:strRef>
          </c:tx>
          <c:invertIfNegative val="0"/>
          <c:val>
            <c:numRef>
              <c:f>'2024'!$F$16</c:f>
              <c:numCache>
                <c:formatCode>0.00</c:formatCode>
                <c:ptCount val="1"/>
                <c:pt idx="0">
                  <c:v>0.3968253968253968</c:v>
                </c:pt>
              </c:numCache>
            </c:numRef>
          </c:val>
        </c:ser>
        <c:ser>
          <c:idx val="5"/>
          <c:order val="5"/>
          <c:tx>
            <c:strRef>
              <c:f>'2024'!$G$5</c:f>
              <c:strCache>
                <c:ptCount val="1"/>
                <c:pt idx="0">
                  <c:v>Haziran</c:v>
                </c:pt>
              </c:strCache>
            </c:strRef>
          </c:tx>
          <c:invertIfNegative val="0"/>
          <c:val>
            <c:numRef>
              <c:f>'2024'!$G$16</c:f>
              <c:numCache>
                <c:formatCode>0.00</c:formatCode>
                <c:ptCount val="1"/>
                <c:pt idx="0">
                  <c:v>0.36561743341404357</c:v>
                </c:pt>
              </c:numCache>
            </c:numRef>
          </c:val>
        </c:ser>
        <c:ser>
          <c:idx val="6"/>
          <c:order val="6"/>
          <c:tx>
            <c:strRef>
              <c:f>'2024'!$H$5</c:f>
              <c:strCache>
                <c:ptCount val="1"/>
                <c:pt idx="0">
                  <c:v>Temmuz</c:v>
                </c:pt>
              </c:strCache>
            </c:strRef>
          </c:tx>
          <c:invertIfNegative val="0"/>
          <c:val>
            <c:numRef>
              <c:f>'2024'!$H$16</c:f>
              <c:numCache>
                <c:formatCode>0.00</c:formatCode>
                <c:ptCount val="1"/>
                <c:pt idx="0">
                  <c:v>0.37072243346007605</c:v>
                </c:pt>
              </c:numCache>
            </c:numRef>
          </c:val>
        </c:ser>
        <c:ser>
          <c:idx val="7"/>
          <c:order val="7"/>
          <c:tx>
            <c:strRef>
              <c:f>'2024'!$I$5</c:f>
              <c:strCache>
                <c:ptCount val="1"/>
                <c:pt idx="0">
                  <c:v>Ağustos</c:v>
                </c:pt>
              </c:strCache>
            </c:strRef>
          </c:tx>
          <c:invertIfNegative val="0"/>
          <c:val>
            <c:numRef>
              <c:f>'2024'!$I$16</c:f>
              <c:numCache>
                <c:formatCode>0.00</c:formatCode>
                <c:ptCount val="1"/>
                <c:pt idx="0">
                  <c:v>0.37030075187969924</c:v>
                </c:pt>
              </c:numCache>
            </c:numRef>
          </c:val>
        </c:ser>
        <c:ser>
          <c:idx val="8"/>
          <c:order val="8"/>
          <c:tx>
            <c:strRef>
              <c:f>'2024'!$J$5</c:f>
              <c:strCache>
                <c:ptCount val="1"/>
                <c:pt idx="0">
                  <c:v>Eylül</c:v>
                </c:pt>
              </c:strCache>
            </c:strRef>
          </c:tx>
          <c:invertIfNegative val="0"/>
          <c:val>
            <c:numRef>
              <c:f>'2024'!$J$16</c:f>
              <c:numCache>
                <c:formatCode>0.00</c:formatCode>
                <c:ptCount val="1"/>
                <c:pt idx="0">
                  <c:v>0.35087719298245612</c:v>
                </c:pt>
              </c:numCache>
            </c:numRef>
          </c:val>
        </c:ser>
        <c:dLbls>
          <c:showLegendKey val="0"/>
          <c:showVal val="0"/>
          <c:showCatName val="0"/>
          <c:showSerName val="0"/>
          <c:showPercent val="0"/>
          <c:showBubbleSize val="0"/>
        </c:dLbls>
        <c:gapWidth val="150"/>
        <c:axId val="194882944"/>
        <c:axId val="195366912"/>
      </c:barChart>
      <c:catAx>
        <c:axId val="194882944"/>
        <c:scaling>
          <c:orientation val="minMax"/>
        </c:scaling>
        <c:delete val="0"/>
        <c:axPos val="b"/>
        <c:majorTickMark val="none"/>
        <c:minorTickMark val="none"/>
        <c:tickLblPos val="nextTo"/>
        <c:crossAx val="195366912"/>
        <c:crosses val="autoZero"/>
        <c:auto val="1"/>
        <c:lblAlgn val="ctr"/>
        <c:lblOffset val="100"/>
        <c:noMultiLvlLbl val="0"/>
      </c:catAx>
      <c:valAx>
        <c:axId val="195366912"/>
        <c:scaling>
          <c:orientation val="minMax"/>
        </c:scaling>
        <c:delete val="0"/>
        <c:axPos val="l"/>
        <c:majorGridlines/>
        <c:numFmt formatCode="0.00" sourceLinked="1"/>
        <c:majorTickMark val="none"/>
        <c:minorTickMark val="none"/>
        <c:tickLblPos val="nextTo"/>
        <c:crossAx val="194882944"/>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4DA2-9997-46A7-9BAA-8F94659AAF59}" type="datetimeFigureOut">
              <a:rPr lang="tr-TR" smtClean="0"/>
              <a:t>7.10.2024</a:t>
            </a:fld>
            <a:endParaRPr lang="tr-TR"/>
          </a:p>
        </p:txBody>
      </p:sp>
      <p:sp>
        <p:nvSpPr>
          <p:cNvPr id="4" name="Slayt Görüntüsü Yer Tutucusu 3"/>
          <p:cNvSpPr>
            <a:spLocks noGrp="1" noRot="1" noChangeAspect="1"/>
          </p:cNvSpPr>
          <p:nvPr>
            <p:ph type="sldImg" idx="2"/>
          </p:nvPr>
        </p:nvSpPr>
        <p:spPr>
          <a:xfrm>
            <a:off x="608013" y="685800"/>
            <a:ext cx="564197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3E1F8-04C5-4340-B75E-A23C0DDD4135}" type="slidenum">
              <a:rPr lang="tr-TR" smtClean="0"/>
              <a:t>‹#›</a:t>
            </a:fld>
            <a:endParaRPr lang="tr-TR"/>
          </a:p>
        </p:txBody>
      </p:sp>
    </p:spTree>
    <p:extLst>
      <p:ext uri="{BB962C8B-B14F-4D97-AF65-F5344CB8AC3E}">
        <p14:creationId xmlns:p14="http://schemas.microsoft.com/office/powerpoint/2010/main" val="1852459281"/>
      </p:ext>
    </p:extLst>
  </p:cSld>
  <p:clrMap bg1="lt1" tx1="dk1" bg2="lt2" tx2="dk2" accent1="accent1" accent2="accent2" accent3="accent3" accent4="accent4" accent5="accent5" accent6="accent6" hlink="hlink" folHlink="folHlink"/>
  <p:notesStyle>
    <a:lvl1pPr marL="0" algn="l" defTabSz="1091336" rtl="0" eaLnBrk="1" latinLnBrk="0" hangingPunct="1">
      <a:defRPr sz="1400" kern="1200">
        <a:solidFill>
          <a:schemeClr val="tx1"/>
        </a:solidFill>
        <a:latin typeface="+mn-lt"/>
        <a:ea typeface="+mn-ea"/>
        <a:cs typeface="+mn-cs"/>
      </a:defRPr>
    </a:lvl1pPr>
    <a:lvl2pPr marL="545668" algn="l" defTabSz="1091336" rtl="0" eaLnBrk="1" latinLnBrk="0" hangingPunct="1">
      <a:defRPr sz="1400" kern="1200">
        <a:solidFill>
          <a:schemeClr val="tx1"/>
        </a:solidFill>
        <a:latin typeface="+mn-lt"/>
        <a:ea typeface="+mn-ea"/>
        <a:cs typeface="+mn-cs"/>
      </a:defRPr>
    </a:lvl2pPr>
    <a:lvl3pPr marL="1091336" algn="l" defTabSz="1091336" rtl="0" eaLnBrk="1" latinLnBrk="0" hangingPunct="1">
      <a:defRPr sz="1400" kern="1200">
        <a:solidFill>
          <a:schemeClr val="tx1"/>
        </a:solidFill>
        <a:latin typeface="+mn-lt"/>
        <a:ea typeface="+mn-ea"/>
        <a:cs typeface="+mn-cs"/>
      </a:defRPr>
    </a:lvl3pPr>
    <a:lvl4pPr marL="1637005" algn="l" defTabSz="1091336" rtl="0" eaLnBrk="1" latinLnBrk="0" hangingPunct="1">
      <a:defRPr sz="1400" kern="1200">
        <a:solidFill>
          <a:schemeClr val="tx1"/>
        </a:solidFill>
        <a:latin typeface="+mn-lt"/>
        <a:ea typeface="+mn-ea"/>
        <a:cs typeface="+mn-cs"/>
      </a:defRPr>
    </a:lvl4pPr>
    <a:lvl5pPr marL="2182673" algn="l" defTabSz="1091336" rtl="0" eaLnBrk="1" latinLnBrk="0" hangingPunct="1">
      <a:defRPr sz="1400" kern="1200">
        <a:solidFill>
          <a:schemeClr val="tx1"/>
        </a:solidFill>
        <a:latin typeface="+mn-lt"/>
        <a:ea typeface="+mn-ea"/>
        <a:cs typeface="+mn-cs"/>
      </a:defRPr>
    </a:lvl5pPr>
    <a:lvl6pPr marL="2728341" algn="l" defTabSz="1091336" rtl="0" eaLnBrk="1" latinLnBrk="0" hangingPunct="1">
      <a:defRPr sz="1400" kern="1200">
        <a:solidFill>
          <a:schemeClr val="tx1"/>
        </a:solidFill>
        <a:latin typeface="+mn-lt"/>
        <a:ea typeface="+mn-ea"/>
        <a:cs typeface="+mn-cs"/>
      </a:defRPr>
    </a:lvl6pPr>
    <a:lvl7pPr marL="3274009" algn="l" defTabSz="1091336" rtl="0" eaLnBrk="1" latinLnBrk="0" hangingPunct="1">
      <a:defRPr sz="1400" kern="1200">
        <a:solidFill>
          <a:schemeClr val="tx1"/>
        </a:solidFill>
        <a:latin typeface="+mn-lt"/>
        <a:ea typeface="+mn-ea"/>
        <a:cs typeface="+mn-cs"/>
      </a:defRPr>
    </a:lvl7pPr>
    <a:lvl8pPr marL="3819677" algn="l" defTabSz="1091336" rtl="0" eaLnBrk="1" latinLnBrk="0" hangingPunct="1">
      <a:defRPr sz="1400" kern="1200">
        <a:solidFill>
          <a:schemeClr val="tx1"/>
        </a:solidFill>
        <a:latin typeface="+mn-lt"/>
        <a:ea typeface="+mn-ea"/>
        <a:cs typeface="+mn-cs"/>
      </a:defRPr>
    </a:lvl8pPr>
    <a:lvl9pPr marL="4365346" algn="l" defTabSz="109133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5</a:t>
            </a:fld>
            <a:endParaRPr lang="tr-TR"/>
          </a:p>
        </p:txBody>
      </p:sp>
    </p:spTree>
    <p:extLst>
      <p:ext uri="{BB962C8B-B14F-4D97-AF65-F5344CB8AC3E}">
        <p14:creationId xmlns:p14="http://schemas.microsoft.com/office/powerpoint/2010/main" val="136296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20</a:t>
            </a:fld>
            <a:endParaRPr lang="tr-TR"/>
          </a:p>
        </p:txBody>
      </p:sp>
    </p:spTree>
    <p:extLst>
      <p:ext uri="{BB962C8B-B14F-4D97-AF65-F5344CB8AC3E}">
        <p14:creationId xmlns:p14="http://schemas.microsoft.com/office/powerpoint/2010/main" val="31119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24</a:t>
            </a:fld>
            <a:endParaRPr lang="tr-TR"/>
          </a:p>
        </p:txBody>
      </p:sp>
    </p:spTree>
    <p:extLst>
      <p:ext uri="{BB962C8B-B14F-4D97-AF65-F5344CB8AC3E}">
        <p14:creationId xmlns:p14="http://schemas.microsoft.com/office/powerpoint/2010/main" val="4221790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8900729" y="0"/>
            <a:ext cx="2980121" cy="7218363"/>
          </a:xfrm>
          <a:prstGeom prst="rect">
            <a:avLst/>
          </a:prstGeom>
        </p:spPr>
      </p:pic>
      <p:sp>
        <p:nvSpPr>
          <p:cNvPr id="3" name="Subtitle 2"/>
          <p:cNvSpPr>
            <a:spLocks noGrp="1"/>
          </p:cNvSpPr>
          <p:nvPr>
            <p:ph type="subTitle" idx="1"/>
          </p:nvPr>
        </p:nvSpPr>
        <p:spPr>
          <a:xfrm>
            <a:off x="3168227" y="3769590"/>
            <a:ext cx="5148368" cy="2245713"/>
          </a:xfrm>
        </p:spPr>
        <p:txBody>
          <a:bodyPr anchor="t">
            <a:normAutofit/>
          </a:bodyPr>
          <a:lstStyle>
            <a:lvl1pPr marL="0" indent="0" algn="r">
              <a:buNone/>
              <a:defRPr sz="1700">
                <a:solidFill>
                  <a:schemeClr val="tx2"/>
                </a:solidFill>
              </a:defRPr>
            </a:lvl1pPr>
            <a:lvl2pPr marL="545668" indent="0" algn="ctr">
              <a:buNone/>
              <a:defRPr>
                <a:solidFill>
                  <a:schemeClr val="tx1">
                    <a:tint val="75000"/>
                  </a:schemeClr>
                </a:solidFill>
              </a:defRPr>
            </a:lvl2pPr>
            <a:lvl3pPr marL="1091336" indent="0" algn="ctr">
              <a:buNone/>
              <a:defRPr>
                <a:solidFill>
                  <a:schemeClr val="tx1">
                    <a:tint val="75000"/>
                  </a:schemeClr>
                </a:solidFill>
              </a:defRPr>
            </a:lvl3pPr>
            <a:lvl4pPr marL="1637005" indent="0" algn="ctr">
              <a:buNone/>
              <a:defRPr>
                <a:solidFill>
                  <a:schemeClr val="tx1">
                    <a:tint val="75000"/>
                  </a:schemeClr>
                </a:solidFill>
              </a:defRPr>
            </a:lvl4pPr>
            <a:lvl5pPr marL="2182673" indent="0" algn="ctr">
              <a:buNone/>
              <a:defRPr>
                <a:solidFill>
                  <a:schemeClr val="tx1">
                    <a:tint val="75000"/>
                  </a:schemeClr>
                </a:solidFill>
              </a:defRPr>
            </a:lvl5pPr>
            <a:lvl6pPr marL="2728341" indent="0" algn="ctr">
              <a:buNone/>
              <a:defRPr>
                <a:solidFill>
                  <a:schemeClr val="tx1">
                    <a:tint val="75000"/>
                  </a:schemeClr>
                </a:solidFill>
              </a:defRPr>
            </a:lvl6pPr>
            <a:lvl7pPr marL="3274009" indent="0" algn="ctr">
              <a:buNone/>
              <a:defRPr>
                <a:solidFill>
                  <a:schemeClr val="tx1">
                    <a:tint val="75000"/>
                  </a:schemeClr>
                </a:solidFill>
              </a:defRPr>
            </a:lvl7pPr>
            <a:lvl8pPr marL="3819677" indent="0" algn="ctr">
              <a:buNone/>
              <a:defRPr>
                <a:solidFill>
                  <a:schemeClr val="tx1">
                    <a:tint val="75000"/>
                  </a:schemeClr>
                </a:solidFill>
              </a:defRPr>
            </a:lvl8pPr>
            <a:lvl9pPr marL="4365346"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3168227" y="1523877"/>
            <a:ext cx="5148368" cy="2245713"/>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4655397" y="6763875"/>
            <a:ext cx="3663261" cy="133672"/>
          </a:xfrm>
        </p:spPr>
        <p:txBody>
          <a:bodyPr/>
          <a:lstStyle/>
          <a:p>
            <a:fld id="{A23720DD-5B6D-40BF-8493-A6B52D484E6B}" type="datetimeFigureOut">
              <a:rPr lang="tr-TR" smtClean="0"/>
              <a:t>7.10.2024</a:t>
            </a:fld>
            <a:endParaRPr lang="tr-TR"/>
          </a:p>
        </p:txBody>
      </p:sp>
      <p:sp>
        <p:nvSpPr>
          <p:cNvPr id="14" name="Slide Number Placeholder 13"/>
          <p:cNvSpPr>
            <a:spLocks noGrp="1"/>
          </p:cNvSpPr>
          <p:nvPr>
            <p:ph type="sldNum" sz="quarter" idx="11"/>
          </p:nvPr>
        </p:nvSpPr>
        <p:spPr>
          <a:xfrm>
            <a:off x="8335014" y="6737139"/>
            <a:ext cx="594043" cy="160408"/>
          </a:xfrm>
        </p:spPr>
        <p:txBody>
          <a:bodyPr/>
          <a:lstStyle>
            <a:lvl1pPr algn="r">
              <a:defRPr/>
            </a:lvl1pPr>
          </a:lstStyle>
          <a:p>
            <a:fld id="{F302176B-0E47-46AC-8F43-DAB4B8A37D06}" type="slidenum">
              <a:rPr lang="tr-TR" smtClean="0"/>
              <a:t>‹#›</a:t>
            </a:fld>
            <a:endParaRPr lang="tr-TR"/>
          </a:p>
        </p:txBody>
      </p:sp>
      <p:sp>
        <p:nvSpPr>
          <p:cNvPr id="15" name="Footer Placeholder 14"/>
          <p:cNvSpPr>
            <a:spLocks noGrp="1"/>
          </p:cNvSpPr>
          <p:nvPr>
            <p:ph type="ftr" sz="quarter" idx="12"/>
          </p:nvPr>
        </p:nvSpPr>
        <p:spPr>
          <a:xfrm>
            <a:off x="4653334" y="6627093"/>
            <a:ext cx="3665324" cy="160408"/>
          </a:xfrm>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7.10.2024</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89070"/>
            <a:ext cx="2673191" cy="6159001"/>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94042" y="289070"/>
            <a:ext cx="7821560" cy="6159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7.10.2024</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43" y="481225"/>
            <a:ext cx="4752340" cy="6015301"/>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A23720DD-5B6D-40BF-8493-A6B52D484E6B}" type="datetimeFigureOut">
              <a:rPr lang="tr-TR" smtClean="0"/>
              <a:t>7.10.2024</a:t>
            </a:fld>
            <a:endParaRPr lang="tr-TR"/>
          </a:p>
        </p:txBody>
      </p:sp>
      <p:sp>
        <p:nvSpPr>
          <p:cNvPr id="11" name="Slide Number Placeholder 10"/>
          <p:cNvSpPr>
            <a:spLocks noGrp="1"/>
          </p:cNvSpPr>
          <p:nvPr>
            <p:ph type="sldNum" sz="quarter" idx="11"/>
          </p:nvPr>
        </p:nvSpPr>
        <p:spPr/>
        <p:txBody>
          <a:bodyPr/>
          <a:lstStyle/>
          <a:p>
            <a:fld id="{F302176B-0E47-46AC-8F43-DAB4B8A37D06}"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8910638" y="0"/>
            <a:ext cx="2980121" cy="7218363"/>
          </a:xfrm>
          <a:prstGeom prst="rect">
            <a:avLst/>
          </a:prstGeom>
        </p:spPr>
      </p:pic>
      <p:sp>
        <p:nvSpPr>
          <p:cNvPr id="12" name="Date Placeholder 11"/>
          <p:cNvSpPr>
            <a:spLocks noGrp="1"/>
          </p:cNvSpPr>
          <p:nvPr>
            <p:ph type="dt" sz="half" idx="10"/>
          </p:nvPr>
        </p:nvSpPr>
        <p:spPr>
          <a:xfrm>
            <a:off x="1091142" y="6763875"/>
            <a:ext cx="3663261" cy="133672"/>
          </a:xfrm>
        </p:spPr>
        <p:txBody>
          <a:bodyPr/>
          <a:lstStyle/>
          <a:p>
            <a:fld id="{A23720DD-5B6D-40BF-8493-A6B52D484E6B}" type="datetimeFigureOut">
              <a:rPr lang="tr-TR" smtClean="0"/>
              <a:t>7.10.2024</a:t>
            </a:fld>
            <a:endParaRPr lang="tr-TR"/>
          </a:p>
        </p:txBody>
      </p:sp>
      <p:sp>
        <p:nvSpPr>
          <p:cNvPr id="13" name="Slide Number Placeholder 12"/>
          <p:cNvSpPr>
            <a:spLocks noGrp="1"/>
          </p:cNvSpPr>
          <p:nvPr>
            <p:ph type="sldNum" sz="quarter" idx="11"/>
          </p:nvPr>
        </p:nvSpPr>
        <p:spPr>
          <a:xfrm>
            <a:off x="5348446" y="6737139"/>
            <a:ext cx="693050" cy="160408"/>
          </a:xfrm>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a:xfrm>
            <a:off x="1089079" y="6627093"/>
            <a:ext cx="3665324" cy="160408"/>
          </a:xfrm>
        </p:spPr>
        <p:txBody>
          <a:bodyPr/>
          <a:lstStyle/>
          <a:p>
            <a:endParaRPr lang="tr-TR"/>
          </a:p>
        </p:txBody>
      </p:sp>
      <p:sp>
        <p:nvSpPr>
          <p:cNvPr id="15" name="Title 14"/>
          <p:cNvSpPr>
            <a:spLocks noGrp="1"/>
          </p:cNvSpPr>
          <p:nvPr>
            <p:ph type="title"/>
          </p:nvPr>
        </p:nvSpPr>
        <p:spPr>
          <a:xfrm>
            <a:off x="594042" y="1924897"/>
            <a:ext cx="4158298" cy="1844693"/>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594043" y="3766247"/>
            <a:ext cx="4158616" cy="1536472"/>
          </a:xfrm>
        </p:spPr>
        <p:txBody>
          <a:bodyPr anchor="t">
            <a:normAutofit/>
          </a:bodyPr>
          <a:lstStyle>
            <a:lvl1pPr marL="0" indent="0" algn="r" defTabSz="1091336" rtl="0" eaLnBrk="1" latinLnBrk="0" hangingPunct="1">
              <a:spcBef>
                <a:spcPct val="20000"/>
              </a:spcBef>
              <a:buClr>
                <a:schemeClr val="tx1">
                  <a:lumMod val="50000"/>
                  <a:lumOff val="50000"/>
                </a:schemeClr>
              </a:buClr>
              <a:buFont typeface="Wingdings" pitchFamily="2" charset="2"/>
              <a:buNone/>
              <a:defRPr lang="en-US" sz="17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043" y="3609182"/>
            <a:ext cx="4059290" cy="2807141"/>
          </a:xfrm>
        </p:spPr>
        <p:txBody>
          <a:bodyPr>
            <a:normAutofit/>
          </a:bodyPr>
          <a:lstStyle>
            <a:lvl1pPr marL="272834" indent="-218267">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4043" y="481224"/>
            <a:ext cx="4059290" cy="2807141"/>
          </a:xfrm>
        </p:spPr>
        <p:txBody>
          <a:bodyPr>
            <a:normAutofit/>
          </a:bodyPr>
          <a:lstStyle>
            <a:lvl1pPr marL="272834" indent="-218267">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6336453" y="481225"/>
            <a:ext cx="3663262" cy="6015301"/>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A23720DD-5B6D-40BF-8493-A6B52D484E6B}" type="datetimeFigureOut">
              <a:rPr lang="tr-TR" smtClean="0"/>
              <a:t>7.10.2024</a:t>
            </a:fld>
            <a:endParaRPr lang="tr-TR"/>
          </a:p>
        </p:txBody>
      </p:sp>
      <p:sp>
        <p:nvSpPr>
          <p:cNvPr id="13" name="Slide Number Placeholder 12"/>
          <p:cNvSpPr>
            <a:spLocks noGrp="1"/>
          </p:cNvSpPr>
          <p:nvPr>
            <p:ph type="sldNum" sz="quarter" idx="11"/>
          </p:nvPr>
        </p:nvSpPr>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42" y="289701"/>
            <a:ext cx="4653333" cy="432767"/>
          </a:xfrm>
        </p:spPr>
        <p:txBody>
          <a:bodyPr anchor="b">
            <a:noAutofit/>
          </a:bodyPr>
          <a:lstStyle>
            <a:lvl1pPr marL="0" indent="0" algn="ctr">
              <a:buNone/>
              <a:defRPr sz="1700" b="0">
                <a:solidFill>
                  <a:schemeClr val="tx2"/>
                </a:solidFill>
              </a:defRPr>
            </a:lvl1pPr>
            <a:lvl2pPr marL="545668" indent="0">
              <a:buNone/>
              <a:defRPr sz="2400" b="1"/>
            </a:lvl2pPr>
            <a:lvl3pPr marL="1091336" indent="0">
              <a:buNone/>
              <a:defRPr sz="2100" b="1"/>
            </a:lvl3pPr>
            <a:lvl4pPr marL="1637005" indent="0">
              <a:buNone/>
              <a:defRPr sz="1900" b="1"/>
            </a:lvl4pPr>
            <a:lvl5pPr marL="2182673" indent="0">
              <a:buNone/>
              <a:defRPr sz="1900" b="1"/>
            </a:lvl5pPr>
            <a:lvl6pPr marL="2728341" indent="0">
              <a:buNone/>
              <a:defRPr sz="1900" b="1"/>
            </a:lvl6pPr>
            <a:lvl7pPr marL="3274009" indent="0">
              <a:buNone/>
              <a:defRPr sz="1900" b="1"/>
            </a:lvl7pPr>
            <a:lvl8pPr marL="3819677" indent="0">
              <a:buNone/>
              <a:defRPr sz="1900" b="1"/>
            </a:lvl8pPr>
            <a:lvl9pPr marL="4365346" indent="0">
              <a:buNone/>
              <a:defRPr sz="1900" b="1"/>
            </a:lvl9pPr>
          </a:lstStyle>
          <a:p>
            <a:pPr lvl="0"/>
            <a:r>
              <a:rPr lang="tr-TR" smtClean="0"/>
              <a:t>Asıl metin stillerini düzenlemek için tıklatın</a:t>
            </a:r>
          </a:p>
        </p:txBody>
      </p:sp>
      <p:sp>
        <p:nvSpPr>
          <p:cNvPr id="4" name="Content Placeholder 3"/>
          <p:cNvSpPr>
            <a:spLocks noGrp="1"/>
          </p:cNvSpPr>
          <p:nvPr>
            <p:ph sz="half" idx="2"/>
          </p:nvPr>
        </p:nvSpPr>
        <p:spPr>
          <a:xfrm>
            <a:off x="594042" y="710772"/>
            <a:ext cx="4653333" cy="2657797"/>
          </a:xfrm>
        </p:spPr>
        <p:txBody>
          <a:bodyPr anchor="t">
            <a:normAutofit/>
          </a:bodyPr>
          <a:lstStyle>
            <a:lvl1pPr marL="272834" indent="-218267">
              <a:defRPr sz="1700"/>
            </a:lvl1pPr>
            <a:lvl2pPr>
              <a:defRPr sz="1700"/>
            </a:lvl2pPr>
            <a:lvl3pPr>
              <a:defRPr sz="1700"/>
            </a:lvl3pPr>
            <a:lvl4pPr>
              <a:defRPr sz="1700" baseline="0"/>
            </a:lvl4pPr>
            <a:lvl5pPr>
              <a:buFont typeface="Wingdings" pitchFamily="2" charset="2"/>
              <a:buChar char="§"/>
              <a:defRPr sz="1700"/>
            </a:lvl5pPr>
            <a:lvl6pPr>
              <a:buFont typeface="Wingdings" pitchFamily="2" charset="2"/>
              <a:buChar cha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594041" y="3609182"/>
            <a:ext cx="4653333" cy="432767"/>
          </a:xfrm>
        </p:spPr>
        <p:txBody>
          <a:bodyPr anchor="b">
            <a:noAutofit/>
          </a:bodyPr>
          <a:lstStyle>
            <a:lvl1pPr marL="0" indent="0" algn="ctr">
              <a:buNone/>
              <a:defRPr sz="1700" b="0">
                <a:solidFill>
                  <a:schemeClr val="tx2"/>
                </a:solidFill>
              </a:defRPr>
            </a:lvl1pPr>
            <a:lvl2pPr marL="545668" indent="0">
              <a:buNone/>
              <a:defRPr sz="2400" b="1"/>
            </a:lvl2pPr>
            <a:lvl3pPr marL="1091336" indent="0">
              <a:buNone/>
              <a:defRPr sz="2100" b="1"/>
            </a:lvl3pPr>
            <a:lvl4pPr marL="1637005" indent="0">
              <a:buNone/>
              <a:defRPr sz="1900" b="1"/>
            </a:lvl4pPr>
            <a:lvl5pPr marL="2182673" indent="0">
              <a:buNone/>
              <a:defRPr sz="1900" b="1"/>
            </a:lvl5pPr>
            <a:lvl6pPr marL="2728341" indent="0">
              <a:buNone/>
              <a:defRPr sz="1900" b="1"/>
            </a:lvl6pPr>
            <a:lvl7pPr marL="3274009" indent="0">
              <a:buNone/>
              <a:defRPr sz="1900" b="1"/>
            </a:lvl7pPr>
            <a:lvl8pPr marL="3819677" indent="0">
              <a:buNone/>
              <a:defRPr sz="1900" b="1"/>
            </a:lvl8pPr>
            <a:lvl9pPr marL="4365346" indent="0">
              <a:buNone/>
              <a:defRPr sz="19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94041" y="4041948"/>
            <a:ext cx="4653333" cy="2647363"/>
          </a:xfrm>
        </p:spPr>
        <p:txBody>
          <a:bodyPr anchor="t">
            <a:normAutofit/>
          </a:bodyPr>
          <a:lstStyle>
            <a:lvl1pPr marL="272834" indent="-218267">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6336453" y="481225"/>
            <a:ext cx="3663262" cy="6015301"/>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A23720DD-5B6D-40BF-8493-A6B52D484E6B}" type="datetimeFigureOut">
              <a:rPr lang="tr-TR" smtClean="0"/>
              <a:t>7.10.2024</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851347" y="481224"/>
            <a:ext cx="5148368" cy="6015303"/>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A23720DD-5B6D-40BF-8493-A6B52D484E6B}" type="datetimeFigureOut">
              <a:rPr lang="tr-TR" smtClean="0"/>
              <a:t>7.10.2024</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t>‹#›</a:t>
            </a:fld>
            <a:endParaRPr lang="tr-TR"/>
          </a:p>
        </p:txBody>
      </p:sp>
      <p:sp>
        <p:nvSpPr>
          <p:cNvPr id="11" name="Footer Placeholder 1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3720DD-5B6D-40BF-8493-A6B52D484E6B}" type="datetimeFigureOut">
              <a:rPr lang="tr-TR" smtClean="0"/>
              <a:t>7.10.2024</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32482" y="1764489"/>
            <a:ext cx="3267234" cy="1973353"/>
          </a:xfrm>
        </p:spPr>
        <p:txBody>
          <a:bodyPr anchor="b">
            <a:normAutofit/>
          </a:bodyPr>
          <a:lstStyle>
            <a:lvl1pPr algn="r">
              <a:defRPr sz="24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96028" y="1764489"/>
            <a:ext cx="6106757" cy="3689386"/>
          </a:xfrm>
        </p:spPr>
        <p:txBody>
          <a:bodyPr>
            <a:normAutofit/>
          </a:bodyPr>
          <a:lstStyle>
            <a:lvl1pPr marL="272834" indent="-218267">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668" indent="0">
              <a:buNone/>
              <a:defRPr sz="1400"/>
            </a:lvl2pPr>
            <a:lvl3pPr marL="1091336" indent="0">
              <a:buNone/>
              <a:defRPr sz="1200"/>
            </a:lvl3pPr>
            <a:lvl4pPr marL="1637005" indent="0">
              <a:buNone/>
              <a:defRPr sz="1100"/>
            </a:lvl4pPr>
            <a:lvl5pPr marL="2182673" indent="0">
              <a:buNone/>
              <a:defRPr sz="1100"/>
            </a:lvl5pPr>
            <a:lvl6pPr marL="2728341" indent="0">
              <a:buNone/>
              <a:defRPr sz="1100"/>
            </a:lvl6pPr>
            <a:lvl7pPr marL="3274009" indent="0">
              <a:buNone/>
              <a:defRPr sz="1100"/>
            </a:lvl7pPr>
            <a:lvl8pPr marL="3819677" indent="0">
              <a:buNone/>
              <a:defRPr sz="1100"/>
            </a:lvl8pPr>
            <a:lvl9pPr marL="4365346" indent="0">
              <a:buNone/>
              <a:defRPr sz="11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A23720DD-5B6D-40BF-8493-A6B52D484E6B}" type="datetimeFigureOut">
              <a:rPr lang="tr-TR" smtClean="0"/>
              <a:t>7.10.2024</a:t>
            </a:fld>
            <a:endParaRPr lang="tr-TR"/>
          </a:p>
        </p:txBody>
      </p:sp>
      <p:sp>
        <p:nvSpPr>
          <p:cNvPr id="16" name="Slide Number Placeholder 15"/>
          <p:cNvSpPr>
            <a:spLocks noGrp="1"/>
          </p:cNvSpPr>
          <p:nvPr>
            <p:ph type="sldNum" sz="quarter" idx="11"/>
          </p:nvPr>
        </p:nvSpPr>
        <p:spPr/>
        <p:txBody>
          <a:bodyPr/>
          <a:lstStyle/>
          <a:p>
            <a:fld id="{F302176B-0E47-46AC-8F43-DAB4B8A37D06}" type="slidenum">
              <a:rPr lang="tr-TR" smtClean="0"/>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6029" y="1764489"/>
            <a:ext cx="6102795" cy="3689386"/>
          </a:xfrm>
        </p:spPr>
        <p:txBody>
          <a:bodyPr/>
          <a:lstStyle>
            <a:lvl1pPr marL="0" indent="0">
              <a:buNone/>
              <a:defRPr sz="3800"/>
            </a:lvl1pPr>
            <a:lvl2pPr marL="545668" indent="0">
              <a:buNone/>
              <a:defRPr sz="3300"/>
            </a:lvl2pPr>
            <a:lvl3pPr marL="1091336" indent="0">
              <a:buNone/>
              <a:defRPr sz="2900"/>
            </a:lvl3pPr>
            <a:lvl4pPr marL="1637005" indent="0">
              <a:buNone/>
              <a:defRPr sz="2400"/>
            </a:lvl4pPr>
            <a:lvl5pPr marL="2182673" indent="0">
              <a:buNone/>
              <a:defRPr sz="2400"/>
            </a:lvl5pPr>
            <a:lvl6pPr marL="2728341" indent="0">
              <a:buNone/>
              <a:defRPr sz="2400"/>
            </a:lvl6pPr>
            <a:lvl7pPr marL="3274009" indent="0">
              <a:buNone/>
              <a:defRPr sz="2400"/>
            </a:lvl7pPr>
            <a:lvl8pPr marL="3819677" indent="0">
              <a:buNone/>
              <a:defRPr sz="2400"/>
            </a:lvl8pPr>
            <a:lvl9pPr marL="4365346" indent="0">
              <a:buNone/>
              <a:defRPr sz="2400"/>
            </a:lvl9pPr>
          </a:lstStyle>
          <a:p>
            <a:r>
              <a:rPr lang="tr-TR" smtClean="0"/>
              <a:t>Resim eklemek için simgeyi tıklatın</a:t>
            </a:r>
            <a:endParaRPr lang="en-US"/>
          </a:p>
        </p:txBody>
      </p:sp>
      <p:sp>
        <p:nvSpPr>
          <p:cNvPr id="11" name="Title 1"/>
          <p:cNvSpPr>
            <a:spLocks noGrp="1"/>
          </p:cNvSpPr>
          <p:nvPr>
            <p:ph type="title"/>
          </p:nvPr>
        </p:nvSpPr>
        <p:spPr>
          <a:xfrm>
            <a:off x="6732482" y="1764488"/>
            <a:ext cx="3267234" cy="1974548"/>
          </a:xfrm>
        </p:spPr>
        <p:txBody>
          <a:bodyPr anchor="b">
            <a:normAutofit/>
          </a:bodyPr>
          <a:lstStyle>
            <a:lvl1pPr algn="r">
              <a:defRPr sz="24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668" indent="0">
              <a:buNone/>
              <a:defRPr sz="1400"/>
            </a:lvl2pPr>
            <a:lvl3pPr marL="1091336" indent="0">
              <a:buNone/>
              <a:defRPr sz="1200"/>
            </a:lvl3pPr>
            <a:lvl4pPr marL="1637005" indent="0">
              <a:buNone/>
              <a:defRPr sz="1100"/>
            </a:lvl4pPr>
            <a:lvl5pPr marL="2182673" indent="0">
              <a:buNone/>
              <a:defRPr sz="1100"/>
            </a:lvl5pPr>
            <a:lvl6pPr marL="2728341" indent="0">
              <a:buNone/>
              <a:defRPr sz="1100"/>
            </a:lvl6pPr>
            <a:lvl7pPr marL="3274009" indent="0">
              <a:buNone/>
              <a:defRPr sz="1100"/>
            </a:lvl7pPr>
            <a:lvl8pPr marL="3819677" indent="0">
              <a:buNone/>
              <a:defRPr sz="1100"/>
            </a:lvl8pPr>
            <a:lvl9pPr marL="4365346" indent="0">
              <a:buNone/>
              <a:defRPr sz="11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A23720DD-5B6D-40BF-8493-A6B52D484E6B}" type="datetimeFigureOut">
              <a:rPr lang="tr-TR" smtClean="0"/>
              <a:t>7.10.2024</a:t>
            </a:fld>
            <a:endParaRPr lang="tr-TR"/>
          </a:p>
        </p:txBody>
      </p:sp>
      <p:sp>
        <p:nvSpPr>
          <p:cNvPr id="17" name="Slide Number Placeholder 16"/>
          <p:cNvSpPr>
            <a:spLocks noGrp="1"/>
          </p:cNvSpPr>
          <p:nvPr>
            <p:ph type="sldNum" sz="quarter" idx="11"/>
          </p:nvPr>
        </p:nvSpPr>
        <p:spPr/>
        <p:txBody>
          <a:bodyPr/>
          <a:lstStyle/>
          <a:p>
            <a:fld id="{F302176B-0E47-46AC-8F43-DAB4B8A37D06}" type="slidenum">
              <a:rPr lang="tr-TR" smtClean="0"/>
              <a:t>‹#›</a:t>
            </a:fld>
            <a:endParaRPr lang="tr-TR"/>
          </a:p>
        </p:txBody>
      </p:sp>
      <p:sp>
        <p:nvSpPr>
          <p:cNvPr id="18" name="Footer Placeholder 17"/>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464674" y="0"/>
            <a:ext cx="416177" cy="7218363"/>
          </a:xfrm>
          <a:prstGeom prst="rect">
            <a:avLst/>
          </a:prstGeom>
        </p:spPr>
      </p:pic>
      <p:sp>
        <p:nvSpPr>
          <p:cNvPr id="2" name="Title Placeholder 1"/>
          <p:cNvSpPr>
            <a:spLocks noGrp="1"/>
          </p:cNvSpPr>
          <p:nvPr>
            <p:ph type="title"/>
          </p:nvPr>
        </p:nvSpPr>
        <p:spPr>
          <a:xfrm>
            <a:off x="6336453" y="481224"/>
            <a:ext cx="3663262" cy="6015303"/>
          </a:xfrm>
          <a:prstGeom prst="rect">
            <a:avLst/>
          </a:prstGeom>
        </p:spPr>
        <p:txBody>
          <a:bodyPr vert="horz" lIns="109134" tIns="54567" rIns="109134" bIns="54567"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94043" y="481225"/>
            <a:ext cx="4752340" cy="6015301"/>
          </a:xfrm>
          <a:prstGeom prst="rect">
            <a:avLst/>
          </a:prstGeom>
        </p:spPr>
        <p:txBody>
          <a:bodyPr vert="horz" lIns="109134" tIns="54567" rIns="109134" bIns="54567"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10098722" y="6737139"/>
            <a:ext cx="693050" cy="160408"/>
          </a:xfrm>
          <a:prstGeom prst="rect">
            <a:avLst/>
          </a:prstGeom>
        </p:spPr>
        <p:txBody>
          <a:bodyPr vert="horz" lIns="109134" tIns="54567" rIns="109134" bIns="54567" rtlCol="0" anchor="ctr"/>
          <a:lstStyle>
            <a:lvl1pPr algn="ctr">
              <a:defRPr sz="1300">
                <a:solidFill>
                  <a:schemeClr val="tx1">
                    <a:lumMod val="50000"/>
                    <a:lumOff val="50000"/>
                  </a:schemeClr>
                </a:solidFill>
              </a:defRPr>
            </a:lvl1pPr>
          </a:lstStyle>
          <a:p>
            <a:fld id="{F302176B-0E47-46AC-8F43-DAB4B8A37D06}" type="slidenum">
              <a:rPr lang="tr-TR" smtClean="0"/>
              <a:t>‹#›</a:t>
            </a:fld>
            <a:endParaRPr lang="tr-TR"/>
          </a:p>
        </p:txBody>
      </p:sp>
      <p:sp>
        <p:nvSpPr>
          <p:cNvPr id="9" name="Date Placeholder 8"/>
          <p:cNvSpPr>
            <a:spLocks noGrp="1"/>
          </p:cNvSpPr>
          <p:nvPr>
            <p:ph type="dt" sz="half" idx="2"/>
          </p:nvPr>
        </p:nvSpPr>
        <p:spPr>
          <a:xfrm>
            <a:off x="6336455" y="6763875"/>
            <a:ext cx="3663261" cy="133672"/>
          </a:xfrm>
          <a:prstGeom prst="rect">
            <a:avLst/>
          </a:prstGeom>
        </p:spPr>
        <p:txBody>
          <a:bodyPr vert="horz" lIns="109134" tIns="54567" rIns="109134" bIns="54567" rtlCol="0" anchor="ctr"/>
          <a:lstStyle>
            <a:lvl1pPr algn="r">
              <a:defRPr sz="1300">
                <a:solidFill>
                  <a:schemeClr val="tx1">
                    <a:lumMod val="50000"/>
                    <a:lumOff val="50000"/>
                  </a:schemeClr>
                </a:solidFill>
              </a:defRPr>
            </a:lvl1pPr>
          </a:lstStyle>
          <a:p>
            <a:fld id="{A23720DD-5B6D-40BF-8493-A6B52D484E6B}" type="datetimeFigureOut">
              <a:rPr lang="tr-TR" smtClean="0"/>
              <a:t>7.10.2024</a:t>
            </a:fld>
            <a:endParaRPr lang="tr-TR"/>
          </a:p>
        </p:txBody>
      </p:sp>
      <p:sp>
        <p:nvSpPr>
          <p:cNvPr id="10" name="Footer Placeholder 9"/>
          <p:cNvSpPr>
            <a:spLocks noGrp="1"/>
          </p:cNvSpPr>
          <p:nvPr>
            <p:ph type="ftr" sz="quarter" idx="3"/>
          </p:nvPr>
        </p:nvSpPr>
        <p:spPr>
          <a:xfrm>
            <a:off x="6334392" y="6627093"/>
            <a:ext cx="3665324" cy="160408"/>
          </a:xfrm>
          <a:prstGeom prst="rect">
            <a:avLst/>
          </a:prstGeom>
        </p:spPr>
        <p:txBody>
          <a:bodyPr vert="horz" lIns="109134" tIns="54567" rIns="109134" bIns="54567" rtlCol="0" anchor="b"/>
          <a:lstStyle>
            <a:lvl1pPr algn="r">
              <a:defRPr sz="1300">
                <a:solidFill>
                  <a:schemeClr val="tx1"/>
                </a:solidFill>
              </a:defRPr>
            </a:lvl1pPr>
          </a:lstStyle>
          <a:p>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1091336" rtl="0" eaLnBrk="1" latinLnBrk="0" hangingPunct="1">
        <a:spcBef>
          <a:spcPct val="0"/>
        </a:spcBef>
        <a:buNone/>
        <a:defRPr sz="33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218267" indent="-218267" algn="l" defTabSz="1091336" rtl="0" eaLnBrk="1" latinLnBrk="0" hangingPunct="1">
        <a:spcBef>
          <a:spcPct val="20000"/>
        </a:spcBef>
        <a:buClr>
          <a:schemeClr val="tx1">
            <a:lumMod val="50000"/>
            <a:lumOff val="50000"/>
          </a:schemeClr>
        </a:buClr>
        <a:buFont typeface="Wingdings" pitchFamily="2" charset="2"/>
        <a:buChar char="§"/>
        <a:defRPr sz="2100" kern="1200">
          <a:solidFill>
            <a:schemeClr val="tx1">
              <a:lumMod val="85000"/>
            </a:schemeClr>
          </a:solidFill>
          <a:latin typeface="+mn-lt"/>
          <a:ea typeface="+mn-ea"/>
          <a:cs typeface="+mn-cs"/>
        </a:defRPr>
      </a:lvl1pPr>
      <a:lvl2pPr marL="491101"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2pPr>
      <a:lvl3pPr marL="709369"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3pPr>
      <a:lvl4pPr marL="927636"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4pPr>
      <a:lvl5pPr marL="1145903"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5pPr>
      <a:lvl6pPr marL="1364171"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6pPr>
      <a:lvl7pPr marL="1582438"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7pPr>
      <a:lvl8pPr marL="1800705"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8pPr>
      <a:lvl9pPr marL="2018972"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9pPr>
    </p:bodyStyle>
    <p:otherStyle>
      <a:defPPr>
        <a:defRPr lang="en-US"/>
      </a:defPPr>
      <a:lvl1pPr marL="0" algn="l" defTabSz="1091336" rtl="0" eaLnBrk="1" latinLnBrk="0" hangingPunct="1">
        <a:defRPr sz="2100" kern="1200">
          <a:solidFill>
            <a:schemeClr val="tx1"/>
          </a:solidFill>
          <a:latin typeface="+mn-lt"/>
          <a:ea typeface="+mn-ea"/>
          <a:cs typeface="+mn-cs"/>
        </a:defRPr>
      </a:lvl1pPr>
      <a:lvl2pPr marL="545668" algn="l" defTabSz="1091336" rtl="0" eaLnBrk="1" latinLnBrk="0" hangingPunct="1">
        <a:defRPr sz="2100" kern="1200">
          <a:solidFill>
            <a:schemeClr val="tx1"/>
          </a:solidFill>
          <a:latin typeface="+mn-lt"/>
          <a:ea typeface="+mn-ea"/>
          <a:cs typeface="+mn-cs"/>
        </a:defRPr>
      </a:lvl2pPr>
      <a:lvl3pPr marL="1091336" algn="l" defTabSz="1091336" rtl="0" eaLnBrk="1" latinLnBrk="0" hangingPunct="1">
        <a:defRPr sz="2100" kern="1200">
          <a:solidFill>
            <a:schemeClr val="tx1"/>
          </a:solidFill>
          <a:latin typeface="+mn-lt"/>
          <a:ea typeface="+mn-ea"/>
          <a:cs typeface="+mn-cs"/>
        </a:defRPr>
      </a:lvl3pPr>
      <a:lvl4pPr marL="1637005" algn="l" defTabSz="1091336" rtl="0" eaLnBrk="1" latinLnBrk="0" hangingPunct="1">
        <a:defRPr sz="2100" kern="1200">
          <a:solidFill>
            <a:schemeClr val="tx1"/>
          </a:solidFill>
          <a:latin typeface="+mn-lt"/>
          <a:ea typeface="+mn-ea"/>
          <a:cs typeface="+mn-cs"/>
        </a:defRPr>
      </a:lvl4pPr>
      <a:lvl5pPr marL="2182673" algn="l" defTabSz="1091336" rtl="0" eaLnBrk="1" latinLnBrk="0" hangingPunct="1">
        <a:defRPr sz="2100" kern="1200">
          <a:solidFill>
            <a:schemeClr val="tx1"/>
          </a:solidFill>
          <a:latin typeface="+mn-lt"/>
          <a:ea typeface="+mn-ea"/>
          <a:cs typeface="+mn-cs"/>
        </a:defRPr>
      </a:lvl5pPr>
      <a:lvl6pPr marL="2728341" algn="l" defTabSz="1091336" rtl="0" eaLnBrk="1" latinLnBrk="0" hangingPunct="1">
        <a:defRPr sz="2100" kern="1200">
          <a:solidFill>
            <a:schemeClr val="tx1"/>
          </a:solidFill>
          <a:latin typeface="+mn-lt"/>
          <a:ea typeface="+mn-ea"/>
          <a:cs typeface="+mn-cs"/>
        </a:defRPr>
      </a:lvl6pPr>
      <a:lvl7pPr marL="3274009" algn="l" defTabSz="1091336" rtl="0" eaLnBrk="1" latinLnBrk="0" hangingPunct="1">
        <a:defRPr sz="2100" kern="1200">
          <a:solidFill>
            <a:schemeClr val="tx1"/>
          </a:solidFill>
          <a:latin typeface="+mn-lt"/>
          <a:ea typeface="+mn-ea"/>
          <a:cs typeface="+mn-cs"/>
        </a:defRPr>
      </a:lvl7pPr>
      <a:lvl8pPr marL="3819677" algn="l" defTabSz="1091336" rtl="0" eaLnBrk="1" latinLnBrk="0" hangingPunct="1">
        <a:defRPr sz="2100" kern="1200">
          <a:solidFill>
            <a:schemeClr val="tx1"/>
          </a:solidFill>
          <a:latin typeface="+mn-lt"/>
          <a:ea typeface="+mn-ea"/>
          <a:cs typeface="+mn-cs"/>
        </a:defRPr>
      </a:lvl8pPr>
      <a:lvl9pPr marL="4365346" algn="l" defTabSz="109133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665811" y="5200808"/>
            <a:ext cx="7110590" cy="1931267"/>
          </a:xfrm>
        </p:spPr>
        <p:txBody>
          <a:bodyPr>
            <a:noAutofit/>
          </a:bodyPr>
          <a:lstStyle/>
          <a:p>
            <a:pPr algn="ctr"/>
            <a:r>
              <a:rPr lang="tr-TR" sz="2900" b="1" dirty="0" smtClean="0">
                <a:ln w="1905"/>
                <a:effectLst>
                  <a:innerShdw blurRad="69850" dist="43180" dir="5400000">
                    <a:srgbClr val="000000">
                      <a:alpha val="65000"/>
                    </a:srgbClr>
                  </a:innerShdw>
                </a:effectLst>
                <a:latin typeface="Arial Black" pitchFamily="34" charset="0"/>
              </a:rPr>
              <a:t>ÖZKOÇLAR OTEL  </a:t>
            </a:r>
            <a:endParaRPr lang="tr-TR" sz="2900" b="1" dirty="0">
              <a:latin typeface="Arial Black" pitchFamily="34" charset="0"/>
            </a:endParaRPr>
          </a:p>
          <a:p>
            <a:pPr algn="ctr"/>
            <a:r>
              <a:rPr lang="tr-TR" sz="2900" b="1" dirty="0">
                <a:ln w="1905"/>
                <a:effectLst>
                  <a:innerShdw blurRad="69850" dist="43180" dir="5400000">
                    <a:srgbClr val="000000">
                      <a:alpha val="65000"/>
                    </a:srgbClr>
                  </a:innerShdw>
                </a:effectLst>
                <a:latin typeface="Arial Black" pitchFamily="34" charset="0"/>
              </a:rPr>
              <a:t>SÜRDÜRÜLEBİLİRLİK RAPORU</a:t>
            </a:r>
          </a:p>
          <a:p>
            <a:pPr algn="ctr"/>
            <a:r>
              <a:rPr lang="tr-TR" sz="2900" b="1" dirty="0" smtClean="0">
                <a:ln w="1905"/>
                <a:effectLst>
                  <a:innerShdw blurRad="69850" dist="43180" dir="5400000">
                    <a:srgbClr val="000000">
                      <a:alpha val="65000"/>
                    </a:srgbClr>
                  </a:innerShdw>
                </a:effectLst>
                <a:latin typeface="Arial Black" pitchFamily="34" charset="0"/>
              </a:rPr>
              <a:t>2024</a:t>
            </a:r>
            <a:endParaRPr lang="tr-TR" sz="2900" b="1" dirty="0">
              <a:ln w="1905"/>
              <a:effectLst>
                <a:innerShdw blurRad="69850" dist="43180" dir="5400000">
                  <a:srgbClr val="000000">
                    <a:alpha val="65000"/>
                  </a:srgbClr>
                </a:innerShdw>
              </a:effectLst>
              <a:latin typeface="Arial Black" pitchFamily="34" charset="0"/>
            </a:endParaRPr>
          </a:p>
          <a:p>
            <a:pPr algn="ctr"/>
            <a:endParaRPr lang="tr-TR" sz="2900" b="1" dirty="0">
              <a:ln w="1905"/>
              <a:solidFill>
                <a:schemeClr val="bg2">
                  <a:lumMod val="25000"/>
                </a:schemeClr>
              </a:solidFill>
              <a:effectLst>
                <a:innerShdw blurRad="69850" dist="43180" dir="5400000">
                  <a:srgbClr val="000000">
                    <a:alpha val="65000"/>
                  </a:srgbClr>
                </a:innerShdw>
              </a:effectLst>
              <a:latin typeface="Arial Black" pitchFamily="34" charset="0"/>
            </a:endParaRPr>
          </a:p>
        </p:txBody>
      </p:sp>
      <p:sp>
        <p:nvSpPr>
          <p:cNvPr id="2" name="AutoShape 2" descr="undefined"/>
          <p:cNvSpPr>
            <a:spLocks noChangeAspect="1" noChangeArrowheads="1"/>
          </p:cNvSpPr>
          <p:nvPr/>
        </p:nvSpPr>
        <p:spPr bwMode="auto">
          <a:xfrm>
            <a:off x="202140" y="-152053"/>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34" tIns="54567" rIns="109134" bIns="54567" numCol="1" anchor="t" anchorCtr="0" compatLnSpc="1">
            <a:prstTxWarp prst="textNoShape">
              <a:avLst/>
            </a:prstTxWarp>
          </a:bodyPr>
          <a:lstStyle/>
          <a:p>
            <a:endParaRPr lang="tr-TR" dirty="0"/>
          </a:p>
        </p:txBody>
      </p:sp>
      <p:sp>
        <p:nvSpPr>
          <p:cNvPr id="5" name="AutoShape 4" descr="undefined"/>
          <p:cNvSpPr>
            <a:spLocks noChangeAspect="1" noChangeArrowheads="1"/>
          </p:cNvSpPr>
          <p:nvPr/>
        </p:nvSpPr>
        <p:spPr bwMode="auto">
          <a:xfrm>
            <a:off x="400154" y="8355"/>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34" tIns="54567" rIns="109134" bIns="54567" numCol="1" anchor="t" anchorCtr="0" compatLnSpc="1">
            <a:prstTxWarp prst="textNoShape">
              <a:avLst/>
            </a:prstTxWarp>
          </a:bodyPr>
          <a:lstStyle/>
          <a:p>
            <a:endParaRPr lang="tr-TR" dirty="0"/>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9000"/>
                    </a14:imgEffect>
                  </a14:imgLayer>
                </a14:imgProps>
              </a:ext>
              <a:ext uri="{28A0092B-C50C-407E-A947-70E740481C1C}">
                <a14:useLocalDpi xmlns:a14="http://schemas.microsoft.com/office/drawing/2010/main" val="0"/>
              </a:ext>
            </a:extLst>
          </a:blip>
          <a:srcRect/>
          <a:stretch>
            <a:fillRect/>
          </a:stretch>
        </p:blipFill>
        <p:spPr bwMode="auto">
          <a:xfrm>
            <a:off x="2844081" y="728861"/>
            <a:ext cx="6552728" cy="391286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9629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755849" y="1638868"/>
            <a:ext cx="3240360" cy="2156914"/>
          </a:xfrm>
          <a:prstGeom prst="rect">
            <a:avLst/>
          </a:prstGeom>
          <a:noFill/>
        </p:spPr>
        <p:txBody>
          <a:bodyPr wrap="square" lIns="109134" tIns="54567" rIns="109134" bIns="54567" rtlCol="0">
            <a:spAutoFit/>
          </a:bodyPr>
          <a:lstStyle/>
          <a:p>
            <a:pPr algn="ctr"/>
            <a:endParaRPr lang="tr-TR" sz="1900" b="1" u="sng" dirty="0">
              <a:solidFill>
                <a:schemeClr val="accent5">
                  <a:lumMod val="75000"/>
                </a:schemeClr>
              </a:solidFill>
            </a:endParaRPr>
          </a:p>
          <a:p>
            <a:pPr algn="ctr"/>
            <a:r>
              <a:rPr lang="tr-TR" sz="1900" dirty="0"/>
              <a:t>Tek kullanımlık ambalajlı ürünler yerine dökme ürünler tercih edilerek</a:t>
            </a:r>
          </a:p>
          <a:p>
            <a:pPr algn="ctr"/>
            <a:r>
              <a:rPr lang="tr-TR" sz="1900" dirty="0"/>
              <a:t> ambalaj atığı miktarı azaltılmaktadır.</a:t>
            </a:r>
          </a:p>
          <a:p>
            <a:pPr algn="ctr"/>
            <a:endParaRPr lang="tr-TR" sz="1900" dirty="0"/>
          </a:p>
        </p:txBody>
      </p:sp>
      <p:pic>
        <p:nvPicPr>
          <p:cNvPr id="2" name="Picture 2" descr="C:\Users\pc\Downloads\WhatsApp Image 2024-10-04 at 10.47.31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593" y="1626487"/>
            <a:ext cx="3384376" cy="31020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89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afik 2"/>
          <p:cNvGraphicFramePr>
            <a:graphicFrameLocks/>
          </p:cNvGraphicFramePr>
          <p:nvPr>
            <p:extLst>
              <p:ext uri="{D42A27DB-BD31-4B8C-83A1-F6EECF244321}">
                <p14:modId xmlns:p14="http://schemas.microsoft.com/office/powerpoint/2010/main" val="1724485734"/>
              </p:ext>
            </p:extLst>
          </p:nvPr>
        </p:nvGraphicFramePr>
        <p:xfrm>
          <a:off x="2051993" y="1592957"/>
          <a:ext cx="7272808"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3063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94604" y="729095"/>
            <a:ext cx="10572323" cy="3304281"/>
          </a:xfrm>
          <a:prstGeom prst="rect">
            <a:avLst/>
          </a:prstGeom>
        </p:spPr>
        <p:txBody>
          <a:bodyPr wrap="square" lIns="109134" tIns="54567" rIns="109134" bIns="54567">
            <a:spAutoFit/>
          </a:bodyPr>
          <a:lstStyle/>
          <a:p>
            <a:pPr algn="ctr"/>
            <a:r>
              <a:rPr lang="en-US" sz="1700" b="1" dirty="0">
                <a:solidFill>
                  <a:srgbClr val="002060"/>
                </a:solidFill>
                <a:effectLst>
                  <a:outerShdw blurRad="38100" dist="38100" dir="2700000" algn="tl">
                    <a:srgbClr val="000000">
                      <a:alpha val="43137"/>
                    </a:srgbClr>
                  </a:outerShdw>
                </a:effectLst>
                <a:cs typeface="Arial" pitchFamily="34" charset="0"/>
              </a:rPr>
              <a:t>ENERJİ VERİMLİLİĞİ  POLİTİKASI</a:t>
            </a:r>
            <a:endParaRPr lang="tr-TR" sz="1700" b="1" dirty="0">
              <a:solidFill>
                <a:srgbClr val="002060"/>
              </a:solidFill>
              <a:effectLst>
                <a:outerShdw blurRad="38100" dist="38100" dir="2700000" algn="tl">
                  <a:srgbClr val="000000">
                    <a:alpha val="43137"/>
                  </a:srgbClr>
                </a:outerShdw>
              </a:effectLst>
              <a:cs typeface="Arial" pitchFamily="34" charset="0"/>
            </a:endParaRPr>
          </a:p>
          <a:p>
            <a:pPr lvl="0"/>
            <a:r>
              <a:rPr lang="en-US" sz="1900" b="1" dirty="0">
                <a:cs typeface="Arial" pitchFamily="34" charset="0"/>
              </a:rPr>
              <a:t>»</a:t>
            </a:r>
            <a:r>
              <a:rPr lang="tr-TR" sz="1700" dirty="0">
                <a:cs typeface="Arial" pitchFamily="34" charset="0"/>
              </a:rPr>
              <a:t> </a:t>
            </a:r>
            <a:r>
              <a:rPr lang="en-US" sz="1700" dirty="0">
                <a:cs typeface="Arial" pitchFamily="34" charset="0"/>
              </a:rPr>
              <a:t>Hem doğaya karşı sorumluluklarımız hem de yasal yükümlülüklerimizi yerine getirmek üzere ulusal ve uluslararası standartları, yasa ve düzenlemeleri takip eder, enerji kullanımını azaltma ve enerji tüketim performansımızın sürekli iyileştirilmesini sağlayacak çalışmaları gönüllü olarak yürütür, çalışmalarımızın sonuçlarını takip ederiz.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Hedefler koyar, çalışanlarımızın da katılımını sağlamak amacıyla eğitim programlarımızda enerji verimliliğine yer veririz.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Tüm paydaşlarımızla enerji yönetimi konusunda ortak amaçlar ve sonuçlar yaratmak üzere iş birliği yapmayı önemseriz. Bu konularda misafirlerimiz, çalışanlarımız, ziyaretçilerimiz ve tüm iş ortaklarımız ile birlikte topyekûn bir farkındalık ve bilinç seviyesine ulaşılması adına etkileşimimizi sürdürmeye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verimli uygun ürün, ekipman, teçhizat ve teknoloji alternatiflerini araştırıp bulmaya, satın almaya ve kullanmaya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risklerini veya enerji kısıtı gibi doğabilecek acil durumları değerlendirir, alınabilecek önlemleri plan</a:t>
            </a:r>
            <a:r>
              <a:rPr lang="en-US" sz="1700" dirty="0">
                <a:solidFill>
                  <a:srgbClr val="002060"/>
                </a:solidFill>
                <a:cs typeface="Arial" pitchFamily="34" charset="0"/>
              </a:rPr>
              <a:t>larız</a:t>
            </a:r>
            <a:r>
              <a:rPr lang="en-US" sz="1700" dirty="0">
                <a:solidFill>
                  <a:schemeClr val="accent5">
                    <a:lumMod val="75000"/>
                  </a:schemeClr>
                </a:solidFill>
                <a:cs typeface="Arial" pitchFamily="34" charset="0"/>
              </a:rPr>
              <a:t>.</a:t>
            </a:r>
            <a:endParaRPr lang="tr-TR" sz="1700" dirty="0">
              <a:solidFill>
                <a:schemeClr val="accent5">
                  <a:lumMod val="75000"/>
                </a:schemeClr>
              </a:solidFill>
              <a:cs typeface="Arial" pitchFamily="34" charset="0"/>
            </a:endParaRPr>
          </a:p>
        </p:txBody>
      </p:sp>
      <p:sp>
        <p:nvSpPr>
          <p:cNvPr id="2" name="Dikdörtgen 1"/>
          <p:cNvSpPr/>
          <p:nvPr/>
        </p:nvSpPr>
        <p:spPr>
          <a:xfrm>
            <a:off x="3824609" y="164263"/>
            <a:ext cx="4047858" cy="433365"/>
          </a:xfrm>
          <a:prstGeom prst="rect">
            <a:avLst/>
          </a:prstGeom>
        </p:spPr>
        <p:txBody>
          <a:bodyPr wrap="none" lIns="109134" tIns="54567" rIns="109134" bIns="54567">
            <a:spAutoFit/>
          </a:bodyPr>
          <a:lstStyle/>
          <a:p>
            <a:pPr algn="ctr"/>
            <a:r>
              <a:rPr lang="tr-TR" b="1" dirty="0" smtClean="0">
                <a:solidFill>
                  <a:srgbClr val="002060"/>
                </a:solidFill>
                <a:effectLst>
                  <a:outerShdw blurRad="38100" dist="38100" dir="2700000" algn="tl">
                    <a:srgbClr val="000000">
                      <a:alpha val="43137"/>
                    </a:srgbClr>
                  </a:outerShdw>
                </a:effectLst>
              </a:rPr>
              <a:t>ENERJİ VE SU TÜKETİMİ </a:t>
            </a:r>
            <a:r>
              <a:rPr lang="tr-TR" b="1" dirty="0">
                <a:solidFill>
                  <a:srgbClr val="002060"/>
                </a:solidFill>
                <a:effectLst>
                  <a:outerShdw blurRad="38100" dist="38100" dir="2700000" algn="tl">
                    <a:srgbClr val="000000">
                      <a:alpha val="43137"/>
                    </a:srgbClr>
                  </a:outerShdw>
                </a:effectLst>
              </a:rPr>
              <a:t>YÖNETİMİ</a:t>
            </a:r>
          </a:p>
        </p:txBody>
      </p:sp>
      <p:sp>
        <p:nvSpPr>
          <p:cNvPr id="3" name="AutoShape 2" descr="Su yönetimi ve enerji verimliliği – Su Politikaları Derneğ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Su yönetimi ve enerji verimliliği – Su Politikaları Derneğ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Su yönetimi ve enerji verimliliği – Su Politikaları Derneğ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0" name="Picture 8" descr="Su yönetimi ve enerji verimliliği – Su Politikaları Derne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153" y="4329261"/>
            <a:ext cx="4592387"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223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67818" y="1160909"/>
            <a:ext cx="7056784" cy="4219017"/>
          </a:xfrm>
          <a:prstGeom prst="rect">
            <a:avLst/>
          </a:prstGeom>
          <a:noFill/>
        </p:spPr>
        <p:txBody>
          <a:bodyPr wrap="square" lIns="109134" tIns="54567" rIns="109134" bIns="54567" rtlCol="0">
            <a:spAutoFit/>
          </a:bodyPr>
          <a:lstStyle/>
          <a:p>
            <a:r>
              <a:rPr lang="tr-TR" sz="1700" b="1" dirty="0">
                <a:solidFill>
                  <a:srgbClr val="002060"/>
                </a:solidFill>
                <a:effectLst>
                  <a:outerShdw blurRad="38100" dist="38100" dir="2700000" algn="tl">
                    <a:srgbClr val="000000">
                      <a:alpha val="43137"/>
                    </a:srgbClr>
                  </a:outerShdw>
                </a:effectLst>
              </a:rPr>
              <a:t>ENERJİ YÖNETİMİ</a:t>
            </a:r>
          </a:p>
          <a:p>
            <a:endParaRPr lang="tr-TR" sz="1700" dirty="0">
              <a:solidFill>
                <a:schemeClr val="accent5">
                  <a:lumMod val="75000"/>
                </a:schemeClr>
              </a:solidFill>
            </a:endParaRPr>
          </a:p>
          <a:p>
            <a:r>
              <a:rPr lang="en-US" sz="1800" b="1" dirty="0">
                <a:cs typeface="Arial" pitchFamily="34" charset="0"/>
              </a:rPr>
              <a:t>» </a:t>
            </a:r>
            <a:r>
              <a:rPr lang="tr-TR" sz="1800" b="1" dirty="0">
                <a:cs typeface="Arial" pitchFamily="34" charset="0"/>
              </a:rPr>
              <a:t> </a:t>
            </a:r>
            <a:r>
              <a:rPr lang="tr-TR" sz="1800" dirty="0"/>
              <a:t>Tesisimizde tasarruflu aydınlatmalar kullanılarak elektrik tüketimini azaltmayı hedefliyoruz.</a:t>
            </a:r>
          </a:p>
          <a:p>
            <a:r>
              <a:rPr lang="en-US" sz="1800" b="1" dirty="0">
                <a:cs typeface="Arial" pitchFamily="34" charset="0"/>
              </a:rPr>
              <a:t>» </a:t>
            </a:r>
            <a:r>
              <a:rPr lang="tr-TR" sz="1800" b="1" dirty="0">
                <a:cs typeface="Arial" pitchFamily="34" charset="0"/>
              </a:rPr>
              <a:t> </a:t>
            </a:r>
            <a:r>
              <a:rPr lang="tr-TR" sz="1800" dirty="0"/>
              <a:t>Ortak alanlarda fotoseller kullanarak elektrik tüketimini önlemeyi amaçlıyoruz.</a:t>
            </a:r>
          </a:p>
          <a:p>
            <a:r>
              <a:rPr lang="en-US" sz="1800" b="1" dirty="0">
                <a:cs typeface="Arial" pitchFamily="34" charset="0"/>
              </a:rPr>
              <a:t>» </a:t>
            </a:r>
            <a:r>
              <a:rPr lang="tr-TR" sz="1800" b="1" dirty="0">
                <a:cs typeface="Arial" pitchFamily="34" charset="0"/>
              </a:rPr>
              <a:t> </a:t>
            </a:r>
            <a:r>
              <a:rPr lang="tr-TR" sz="1800" dirty="0"/>
              <a:t>Odalarda kartlı sistem kullanılmaktadır.</a:t>
            </a:r>
          </a:p>
          <a:p>
            <a:r>
              <a:rPr lang="en-US" sz="1800" b="1" dirty="0">
                <a:cs typeface="Arial" pitchFamily="34" charset="0"/>
              </a:rPr>
              <a:t>» </a:t>
            </a:r>
            <a:r>
              <a:rPr lang="tr-TR" sz="1800" b="1" dirty="0">
                <a:cs typeface="Arial" pitchFamily="34" charset="0"/>
              </a:rPr>
              <a:t> </a:t>
            </a:r>
            <a:r>
              <a:rPr lang="tr-TR" sz="1800" dirty="0"/>
              <a:t>Tüm cihazların koruyucu ve önleyici bakımlarını zamanında yaptırmaktayız.</a:t>
            </a:r>
          </a:p>
          <a:p>
            <a:r>
              <a:rPr lang="en-US" sz="1800" b="1" dirty="0">
                <a:cs typeface="Arial" pitchFamily="34" charset="0"/>
              </a:rPr>
              <a:t>» </a:t>
            </a:r>
            <a:r>
              <a:rPr lang="tr-TR" sz="1800" b="1" dirty="0">
                <a:cs typeface="Arial" pitchFamily="34" charset="0"/>
              </a:rPr>
              <a:t> </a:t>
            </a:r>
            <a:r>
              <a:rPr lang="tr-TR" sz="1800" dirty="0"/>
              <a:t>Odalarda kullanılan televizyonlar ve minibarlar düşük enerji tüketimlidir.</a:t>
            </a:r>
          </a:p>
          <a:p>
            <a:r>
              <a:rPr lang="en-US" sz="1800" b="1" dirty="0">
                <a:cs typeface="Arial" pitchFamily="34" charset="0"/>
              </a:rPr>
              <a:t>» </a:t>
            </a:r>
            <a:r>
              <a:rPr lang="tr-TR" sz="1800" b="1" dirty="0">
                <a:cs typeface="Arial" pitchFamily="34" charset="0"/>
              </a:rPr>
              <a:t> </a:t>
            </a:r>
            <a:r>
              <a:rPr lang="tr-TR" sz="1800" dirty="0"/>
              <a:t>Çevre ve enerji tasarrufu konularında düzenli eğitimler verilmektedir</a:t>
            </a:r>
            <a:r>
              <a:rPr lang="tr-TR" sz="1800" dirty="0" smtClean="0"/>
              <a:t>.</a:t>
            </a:r>
          </a:p>
          <a:p>
            <a:r>
              <a:rPr lang="en-US" sz="1800" b="1" dirty="0" smtClean="0">
                <a:cs typeface="Arial" pitchFamily="34" charset="0"/>
              </a:rPr>
              <a:t>»</a:t>
            </a:r>
            <a:r>
              <a:rPr lang="tr-TR" sz="1800" b="1" dirty="0">
                <a:cs typeface="Arial" pitchFamily="34" charset="0"/>
              </a:rPr>
              <a:t> </a:t>
            </a:r>
            <a:r>
              <a:rPr lang="tr-TR" sz="1800" dirty="0" smtClean="0">
                <a:cs typeface="Arial" pitchFamily="34" charset="0"/>
              </a:rPr>
              <a:t>Odalarda ve genel alanlarda enerji </a:t>
            </a:r>
            <a:r>
              <a:rPr lang="tr-TR" sz="1800" dirty="0" err="1" smtClean="0">
                <a:cs typeface="Arial" pitchFamily="34" charset="0"/>
              </a:rPr>
              <a:t>tasarrufuile</a:t>
            </a:r>
            <a:r>
              <a:rPr lang="tr-TR" sz="1800" dirty="0" smtClean="0">
                <a:cs typeface="Arial" pitchFamily="34" charset="0"/>
              </a:rPr>
              <a:t> ilgili bilgilendirme yazıları bulundurmaktayız.</a:t>
            </a:r>
            <a:endParaRPr lang="tr-TR" sz="1800" dirty="0"/>
          </a:p>
          <a:p>
            <a:pPr marL="341043" indent="-341043">
              <a:buFontTx/>
              <a:buChar char="-"/>
            </a:pPr>
            <a:endParaRPr lang="tr-TR" sz="17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688" y="728861"/>
            <a:ext cx="3140969" cy="2880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688" y="4126684"/>
            <a:ext cx="3140968" cy="27018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8573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afik 2"/>
          <p:cNvGraphicFramePr>
            <a:graphicFrameLocks/>
          </p:cNvGraphicFramePr>
          <p:nvPr>
            <p:extLst>
              <p:ext uri="{D42A27DB-BD31-4B8C-83A1-F6EECF244321}">
                <p14:modId xmlns:p14="http://schemas.microsoft.com/office/powerpoint/2010/main" val="2367654777"/>
              </p:ext>
            </p:extLst>
          </p:nvPr>
        </p:nvGraphicFramePr>
        <p:xfrm>
          <a:off x="323801" y="1952997"/>
          <a:ext cx="5148064"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k 3"/>
          <p:cNvGraphicFramePr>
            <a:graphicFrameLocks/>
          </p:cNvGraphicFramePr>
          <p:nvPr>
            <p:extLst>
              <p:ext uri="{D42A27DB-BD31-4B8C-83A1-F6EECF244321}">
                <p14:modId xmlns:p14="http://schemas.microsoft.com/office/powerpoint/2010/main" val="83644187"/>
              </p:ext>
            </p:extLst>
          </p:nvPr>
        </p:nvGraphicFramePr>
        <p:xfrm>
          <a:off x="6300465" y="1952997"/>
          <a:ext cx="5220072"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466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s://www.ekolojist.com/images/imgs2/su-tasarrufu-nasil-yapilir-2.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960086" y="1217146"/>
            <a:ext cx="6051082" cy="35622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Dikdörtgen 3"/>
          <p:cNvSpPr/>
          <p:nvPr/>
        </p:nvSpPr>
        <p:spPr>
          <a:xfrm>
            <a:off x="648908" y="350136"/>
            <a:ext cx="5311177" cy="5296235"/>
          </a:xfrm>
          <a:prstGeom prst="rect">
            <a:avLst/>
          </a:prstGeom>
        </p:spPr>
        <p:txBody>
          <a:bodyPr wrap="square" lIns="109134" tIns="54567" rIns="109134" bIns="54567">
            <a:spAutoFit/>
          </a:bodyPr>
          <a:lstStyle/>
          <a:p>
            <a:pPr algn="ctr"/>
            <a:r>
              <a:rPr lang="en-US" sz="1600" b="1" dirty="0">
                <a:solidFill>
                  <a:srgbClr val="002060"/>
                </a:solidFill>
                <a:effectLst>
                  <a:outerShdw blurRad="38100" dist="38100" dir="2700000" algn="tl">
                    <a:srgbClr val="000000">
                      <a:alpha val="43137"/>
                    </a:srgbClr>
                  </a:outerShdw>
                </a:effectLst>
              </a:rPr>
              <a:t>SU TASARRUFU </a:t>
            </a:r>
            <a:r>
              <a:rPr lang="en-US" sz="1600" b="1" dirty="0" smtClean="0">
                <a:solidFill>
                  <a:srgbClr val="002060"/>
                </a:solidFill>
                <a:effectLst>
                  <a:outerShdw blurRad="38100" dist="38100" dir="2700000" algn="tl">
                    <a:srgbClr val="000000">
                      <a:alpha val="43137"/>
                    </a:srgbClr>
                  </a:outerShdw>
                </a:effectLst>
              </a:rPr>
              <a:t>POLİTİKASI</a:t>
            </a:r>
            <a:endParaRPr lang="tr-TR" sz="1600" b="1" dirty="0" smtClean="0">
              <a:solidFill>
                <a:srgbClr val="002060"/>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lvl="0" algn="just"/>
            <a:r>
              <a:rPr lang="en-US" sz="1600" b="1" dirty="0">
                <a:cs typeface="Arial" pitchFamily="34" charset="0"/>
              </a:rPr>
              <a:t>» </a:t>
            </a:r>
            <a:r>
              <a:rPr lang="tr-TR" sz="1600" b="1" dirty="0">
                <a:cs typeface="Arial" pitchFamily="34" charset="0"/>
              </a:rPr>
              <a:t> </a:t>
            </a:r>
            <a:r>
              <a:rPr lang="en-US" sz="1600" dirty="0"/>
              <a:t>Hem doğaya karşı sorumluluklarımız hem de yasal yükümlülüklerimizi yerine getirmek üzere ulusal ve uluslararası standartları, yasa ve düzenlemeleri takip eder, su kullanımını azaltma ve su tüketim performansımızın sürekli iyileştirilmesini sağlayacak çalışmaları gönüllü olarak yürütür, çalışmalarımızın sonuçlarını takip ederiz.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Hedefler koyar, çalışanlarımızın da katılımını sağlamak amacıyla eğitim programlarımızda su tasarrufuna yer veririz.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Tüm paydaşlarımızla su tasarrufu konusunda ortak amaçlar ve sonuçlar yaratmak üzere iş birliği yapmayı önemseriz. Bu konularda misafirlerimiz, çalışanlarımız, ziyaretçilerimiz ve tüm iş ortaklarımız ile birlikte farkındalık ve bilinç seviyesine ulaşılması adına etkileşimimizi sürdürmeye çalışırız.</a:t>
            </a:r>
            <a:endParaRPr lang="tr-TR" sz="1600" dirty="0"/>
          </a:p>
          <a:p>
            <a:pPr lvl="0" algn="just"/>
            <a:r>
              <a:rPr lang="en-US" sz="1600" b="1" dirty="0">
                <a:cs typeface="Arial" pitchFamily="34" charset="0"/>
              </a:rPr>
              <a:t>» </a:t>
            </a:r>
            <a:r>
              <a:rPr lang="en-US" sz="1600" dirty="0"/>
              <a:t>Su tasarrufuna uygun ürün, ekipman, teçhizat ve teknoloji alternatiflerini araştırıp bulmaya, satın almaya ve kullanmaya çalışırız.</a:t>
            </a:r>
            <a:endParaRPr lang="tr-TR" sz="1600" dirty="0"/>
          </a:p>
          <a:p>
            <a:pPr lvl="0" algn="just"/>
            <a:r>
              <a:rPr lang="en-US" sz="1600" b="1" dirty="0">
                <a:cs typeface="Arial" pitchFamily="34" charset="0"/>
              </a:rPr>
              <a:t>» </a:t>
            </a:r>
            <a:r>
              <a:rPr lang="tr-TR" sz="1600" b="1" dirty="0">
                <a:cs typeface="Arial" pitchFamily="34" charset="0"/>
              </a:rPr>
              <a:t> </a:t>
            </a:r>
            <a:r>
              <a:rPr lang="en-US" sz="1600" dirty="0"/>
              <a:t>Su tüketimleri düzenli olarak takip eder ve politikanın etkinliği değerlendirilmeye önem veririz.</a:t>
            </a:r>
            <a:endParaRPr lang="tr-TR" sz="1600" dirty="0"/>
          </a:p>
          <a:p>
            <a:pPr algn="just"/>
            <a:r>
              <a:rPr lang="en-US" sz="1700" dirty="0"/>
              <a:t> </a:t>
            </a:r>
            <a:endParaRPr lang="tr-TR" sz="1700" dirty="0"/>
          </a:p>
        </p:txBody>
      </p:sp>
    </p:spTree>
    <p:extLst>
      <p:ext uri="{BB962C8B-B14F-4D97-AF65-F5344CB8AC3E}">
        <p14:creationId xmlns:p14="http://schemas.microsoft.com/office/powerpoint/2010/main" val="2529090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etin kutusu 6"/>
          <p:cNvSpPr txBox="1"/>
          <p:nvPr/>
        </p:nvSpPr>
        <p:spPr>
          <a:xfrm>
            <a:off x="251793" y="793469"/>
            <a:ext cx="6067224" cy="2326191"/>
          </a:xfrm>
          <a:prstGeom prst="rect">
            <a:avLst/>
          </a:prstGeom>
          <a:noFill/>
        </p:spPr>
        <p:txBody>
          <a:bodyPr wrap="square" lIns="109134" tIns="54567" rIns="109134" bIns="54567" rtlCol="0">
            <a:spAutoFit/>
          </a:bodyPr>
          <a:lstStyle/>
          <a:p>
            <a:pPr algn="ctr"/>
            <a:endParaRPr lang="tr-TR" sz="1600" b="1" dirty="0" smtClean="0">
              <a:solidFill>
                <a:schemeClr val="accent5">
                  <a:lumMod val="75000"/>
                </a:schemeClr>
              </a:solidFill>
              <a:effectLst>
                <a:outerShdw blurRad="38100" dist="38100" dir="2700000" algn="tl">
                  <a:srgbClr val="000000">
                    <a:alpha val="43137"/>
                  </a:srgbClr>
                </a:outerShdw>
              </a:effectLst>
            </a:endParaRPr>
          </a:p>
          <a:p>
            <a:pPr algn="ctr"/>
            <a:r>
              <a:rPr lang="tr-TR" sz="1600" b="1" dirty="0" smtClean="0">
                <a:solidFill>
                  <a:srgbClr val="002060"/>
                </a:solidFill>
                <a:effectLst>
                  <a:outerShdw blurRad="38100" dist="38100" dir="2700000" algn="tl">
                    <a:srgbClr val="000000">
                      <a:alpha val="43137"/>
                    </a:srgbClr>
                  </a:outerShdw>
                </a:effectLst>
              </a:rPr>
              <a:t>SU TASARRUFU</a:t>
            </a: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r>
              <a:rPr lang="tr-TR" sz="1600" dirty="0"/>
              <a:t>Sağlık, hijyen ve misafir memnuniyeti konularından ödün vermeden genel su tüketimini azaltmak amacıyla su tasarrufu sağlayan donanımlar kullanıyor; misafir odalarına su tasarrufu ile ilgili bilgilendirme yazıları yerleştiriyor ve çalışanlarımızı bu konuda eğitiyoruz.</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280" y="1160909"/>
            <a:ext cx="3276600" cy="4743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0902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afik 2"/>
          <p:cNvGraphicFramePr>
            <a:graphicFrameLocks/>
          </p:cNvGraphicFramePr>
          <p:nvPr>
            <p:extLst>
              <p:ext uri="{D42A27DB-BD31-4B8C-83A1-F6EECF244321}">
                <p14:modId xmlns:p14="http://schemas.microsoft.com/office/powerpoint/2010/main" val="1339665147"/>
              </p:ext>
            </p:extLst>
          </p:nvPr>
        </p:nvGraphicFramePr>
        <p:xfrm>
          <a:off x="2340025" y="1520949"/>
          <a:ext cx="6984776"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8427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2010888" y="219938"/>
            <a:ext cx="8513996" cy="433365"/>
          </a:xfrm>
          <a:prstGeom prst="rect">
            <a:avLst/>
          </a:prstGeom>
          <a:noFill/>
        </p:spPr>
        <p:txBody>
          <a:bodyPr wrap="square" lIns="109134" tIns="54567" rIns="109134" bIns="54567" rtlCol="0">
            <a:spAutoFit/>
          </a:bodyPr>
          <a:lstStyle/>
          <a:p>
            <a:pPr algn="ctr"/>
            <a:r>
              <a:rPr lang="tr-TR" b="1" dirty="0" smtClean="0">
                <a:solidFill>
                  <a:srgbClr val="002060"/>
                </a:solidFill>
                <a:effectLst>
                  <a:outerShdw blurRad="38100" dist="38100" dir="2700000" algn="tl">
                    <a:srgbClr val="000000">
                      <a:alpha val="43137"/>
                    </a:srgbClr>
                  </a:outerShdw>
                </a:effectLst>
              </a:rPr>
              <a:t>DOĞAL KÜLTÜREL VE TARİHİ ZENGİNLİKLERİMİZ</a:t>
            </a:r>
            <a:endParaRPr lang="tr-TR" b="1" dirty="0">
              <a:solidFill>
                <a:srgbClr val="002060"/>
              </a:solidFill>
              <a:effectLst>
                <a:outerShdw blurRad="38100" dist="38100" dir="2700000" algn="tl">
                  <a:srgbClr val="000000">
                    <a:alpha val="43137"/>
                  </a:srgbClr>
                </a:outerShdw>
              </a:effectLst>
            </a:endParaRPr>
          </a:p>
        </p:txBody>
      </p:sp>
      <p:sp>
        <p:nvSpPr>
          <p:cNvPr id="5" name="Metin kutusu 4"/>
          <p:cNvSpPr txBox="1"/>
          <p:nvPr/>
        </p:nvSpPr>
        <p:spPr>
          <a:xfrm>
            <a:off x="524314" y="1016893"/>
            <a:ext cx="5361171" cy="5342401"/>
          </a:xfrm>
          <a:prstGeom prst="rect">
            <a:avLst/>
          </a:prstGeom>
          <a:noFill/>
        </p:spPr>
        <p:txBody>
          <a:bodyPr wrap="square" lIns="109134" tIns="54567" rIns="109134" bIns="54567" rtlCol="0">
            <a:spAutoFit/>
          </a:bodyPr>
          <a:lstStyle/>
          <a:p>
            <a:r>
              <a:rPr lang="tr-TR" sz="1600" dirty="0"/>
              <a:t>Ereğli adını; Bizans İmparatoru </a:t>
            </a:r>
            <a:r>
              <a:rPr lang="tr-TR" sz="1600" dirty="0" err="1"/>
              <a:t>Herakliyüs</a:t>
            </a:r>
            <a:r>
              <a:rPr lang="tr-TR" sz="1600" dirty="0"/>
              <a:t> adı ise Yunan mitolojisinde yarı tanrılaşmış bir kahraman olan Herakles'ten gelmektedir</a:t>
            </a:r>
          </a:p>
          <a:p>
            <a:r>
              <a:rPr lang="tr-TR" sz="1600" dirty="0"/>
              <a:t>Tarih boyunca Hitit, Asur, </a:t>
            </a:r>
            <a:r>
              <a:rPr lang="tr-TR" sz="1600" dirty="0" err="1"/>
              <a:t>Kimmer</a:t>
            </a:r>
            <a:r>
              <a:rPr lang="tr-TR" sz="1600" dirty="0"/>
              <a:t>, </a:t>
            </a:r>
            <a:r>
              <a:rPr lang="tr-TR" sz="1600" dirty="0" err="1"/>
              <a:t>Frig</a:t>
            </a:r>
            <a:r>
              <a:rPr lang="tr-TR" sz="1600" dirty="0"/>
              <a:t>, Lidya, Pers, İskender İmparatorluğu, Roma İmparatorluğu ve Bizans idaresinde kalan Ereğli, 9 asırda Bizans ile Abbasiler arasındaki mücadeleye sahne oldu.</a:t>
            </a:r>
          </a:p>
          <a:p>
            <a:r>
              <a:rPr lang="tr-TR" sz="1600" dirty="0"/>
              <a:t>İlçenin en önemli akarsuyu İvriz Çayı üzerinde kurulu İvriz Barajı, Ereğli'de hem tarım alanlarını sulamakta ve içme suyu ihtiyacını da karşılamaktadır. </a:t>
            </a:r>
          </a:p>
          <a:p>
            <a:r>
              <a:rPr lang="tr-TR" sz="1600" dirty="0"/>
              <a:t>Ulu cami, Ağalar Mescidi, Rüstem Paşa Kervansarayı, Roma Hamamı kalıntıları, çeşitli dönemlerde yapılmış türbeler ve köprüler ilçenin önemli tarihi eserleri arasındadır.</a:t>
            </a:r>
          </a:p>
          <a:p>
            <a:r>
              <a:rPr lang="tr-TR" sz="1600" dirty="0"/>
              <a:t>Ereğli yakınlarında bulunan İvriz Kaya Anıtı Hititlerden günümüze gelen önemli bir kültür mirasıdır.</a:t>
            </a:r>
          </a:p>
          <a:p>
            <a:r>
              <a:rPr lang="tr-TR" sz="1600" dirty="0"/>
              <a:t>Ereğli, Güney Kore'nin </a:t>
            </a:r>
            <a:r>
              <a:rPr lang="tr-TR" sz="1600" dirty="0" err="1"/>
              <a:t>Kwangjin</a:t>
            </a:r>
            <a:r>
              <a:rPr lang="tr-TR" sz="1600" dirty="0"/>
              <a:t> kenti ile kardeş şehir anlaşması imzalamıştır.</a:t>
            </a:r>
          </a:p>
          <a:p>
            <a:pPr algn="ctr"/>
            <a:endParaRPr lang="tr-TR" sz="1700" dirty="0">
              <a:solidFill>
                <a:schemeClr val="accent5">
                  <a:lumMod val="50000"/>
                </a:schemeClr>
              </a:solidFill>
            </a:endParaRPr>
          </a:p>
          <a:p>
            <a:pPr algn="ctr"/>
            <a:endParaRPr lang="tr-TR" sz="1700" dirty="0">
              <a:solidFill>
                <a:schemeClr val="accent5">
                  <a:lumMod val="50000"/>
                </a:schemeClr>
              </a:solidFill>
            </a:endParaRPr>
          </a:p>
          <a:p>
            <a:pPr algn="ctr"/>
            <a:endParaRPr lang="tr-TR" sz="1700" dirty="0">
              <a:solidFill>
                <a:schemeClr val="accent5">
                  <a:lumMod val="50000"/>
                </a:schemeClr>
              </a:solidFill>
            </a:endParaRPr>
          </a:p>
          <a:p>
            <a:pPr algn="ctr"/>
            <a:endParaRPr lang="tr-TR" sz="1700" dirty="0">
              <a:solidFill>
                <a:schemeClr val="accent5">
                  <a:lumMod val="50000"/>
                </a:schemeClr>
              </a:solidFill>
            </a:endParaRPr>
          </a:p>
        </p:txBody>
      </p:sp>
      <p:sp>
        <p:nvSpPr>
          <p:cNvPr id="6" name="AutoShape 2" descr="https://www.bayburtmanset.com/wp-content/uploads/2018/02/yalova-efsaneleri.webp"/>
          <p:cNvSpPr>
            <a:spLocks noChangeAspect="1" noChangeArrowheads="1"/>
          </p:cNvSpPr>
          <p:nvPr/>
        </p:nvSpPr>
        <p:spPr bwMode="auto">
          <a:xfrm>
            <a:off x="202140" y="-152053"/>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34" tIns="54567" rIns="109134" bIns="54567" numCol="1" anchor="t" anchorCtr="0" compatLnSpc="1">
            <a:prstTxWarp prst="textNoShape">
              <a:avLst/>
            </a:prstTxWarp>
          </a:bodyPr>
          <a:lstStyle/>
          <a:p>
            <a:endParaRPr lang="tr-TR"/>
          </a:p>
        </p:txBody>
      </p:sp>
      <p:sp>
        <p:nvSpPr>
          <p:cNvPr id="7" name="AutoShape 4" descr="https://www.bayburtmanset.com/wp-content/uploads/2018/02/yalova-efsaneleri.webp"/>
          <p:cNvSpPr>
            <a:spLocks noChangeAspect="1" noChangeArrowheads="1"/>
          </p:cNvSpPr>
          <p:nvPr/>
        </p:nvSpPr>
        <p:spPr bwMode="auto">
          <a:xfrm>
            <a:off x="400154" y="8355"/>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34" tIns="54567" rIns="109134" bIns="54567" numCol="1" anchor="t" anchorCtr="0" compatLnSpc="1">
            <a:prstTxWarp prst="textNoShape">
              <a:avLst/>
            </a:prstTxWarp>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441" y="1744568"/>
            <a:ext cx="5542498" cy="29883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0909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111021" y="584845"/>
            <a:ext cx="7859073" cy="2572412"/>
          </a:xfrm>
          <a:prstGeom prst="rect">
            <a:avLst/>
          </a:prstGeom>
        </p:spPr>
        <p:txBody>
          <a:bodyPr wrap="square" lIns="109134" tIns="54567" rIns="109134" bIns="54567">
            <a:spAutoFit/>
          </a:bodyPr>
          <a:lstStyle/>
          <a:p>
            <a:pPr algn="ctr"/>
            <a:r>
              <a:rPr lang="tr-TR" sz="1600" b="1" dirty="0">
                <a:solidFill>
                  <a:srgbClr val="002060"/>
                </a:solidFill>
              </a:rPr>
              <a:t>İVRİZ KAYA ANITI</a:t>
            </a:r>
          </a:p>
          <a:p>
            <a:r>
              <a:rPr lang="tr-TR" sz="1600" dirty="0"/>
              <a:t>İvriz Kaya Anıtı, Hitit döneminden kalma bir kaya kabartmasıdır. Ereğli ilçe merkezine 17 kilometre uzaklıktaki İvriz Köyü’nde yer alan kaya anıtı, M.Ö. 1180 ile M.Ö. 700 yılları arasında yani Geç Hitit Dönemi’nde yapılmıştır. </a:t>
            </a:r>
            <a:r>
              <a:rPr lang="tr-TR" sz="1600" dirty="0" err="1"/>
              <a:t>Tuvana</a:t>
            </a:r>
            <a:r>
              <a:rPr lang="tr-TR" sz="1600" dirty="0"/>
              <a:t> </a:t>
            </a:r>
            <a:r>
              <a:rPr lang="tr-TR" sz="1600" dirty="0" err="1"/>
              <a:t>üklesinin</a:t>
            </a:r>
            <a:r>
              <a:rPr lang="tr-TR" sz="1600" dirty="0"/>
              <a:t> kralı olan </a:t>
            </a:r>
            <a:r>
              <a:rPr lang="tr-TR" sz="1600" dirty="0" err="1"/>
              <a:t>Varpalawas</a:t>
            </a:r>
            <a:r>
              <a:rPr lang="tr-TR" sz="1600" dirty="0"/>
              <a:t> tarafından yaptırılan anıt, Geç Hitit Dönemi’nin en önemli yapılardan bir tanesidir.</a:t>
            </a:r>
          </a:p>
          <a:p>
            <a:r>
              <a:rPr lang="tr-TR" sz="1600" dirty="0"/>
              <a:t>Fırtına Tanrısı </a:t>
            </a:r>
            <a:r>
              <a:rPr lang="tr-TR" sz="1600" dirty="0" err="1"/>
              <a:t>Tarhundas</a:t>
            </a:r>
            <a:r>
              <a:rPr lang="tr-TR" sz="1600" dirty="0"/>
              <a:t> ile Kral </a:t>
            </a:r>
            <a:r>
              <a:rPr lang="tr-TR" sz="1600" dirty="0" err="1"/>
              <a:t>Varpalavas’ın</a:t>
            </a:r>
            <a:r>
              <a:rPr lang="tr-TR" sz="1600" dirty="0"/>
              <a:t> tasvir edildiği kabartmada, Tanrı figürü güçlü bir insan görünümünde yapılmıştır. Kral </a:t>
            </a:r>
            <a:r>
              <a:rPr lang="tr-TR" sz="1600" dirty="0" err="1"/>
              <a:t>Varpalavas</a:t>
            </a:r>
            <a:r>
              <a:rPr lang="tr-TR" sz="1600" dirty="0"/>
              <a:t> giysileriyle beraber, Tanrı figüründen biraz daha küçük bir şekilde betimlenmiştir. İki kabartmanın ortasında hiyeroglif yazı bulunmaktadır. Yazıda: “Ben hakim ve kahraman </a:t>
            </a:r>
            <a:r>
              <a:rPr lang="tr-TR" sz="1600" dirty="0" err="1"/>
              <a:t>Tuvana</a:t>
            </a:r>
            <a:r>
              <a:rPr lang="tr-TR" sz="1600" dirty="0"/>
              <a:t> Kralı </a:t>
            </a:r>
            <a:r>
              <a:rPr lang="tr-TR" sz="1600" dirty="0" err="1"/>
              <a:t>Varpalavas</a:t>
            </a:r>
            <a:r>
              <a:rPr lang="tr-TR" sz="1600" dirty="0"/>
              <a:t> sarayda bir prens iken bu asmaları diktim, </a:t>
            </a:r>
            <a:r>
              <a:rPr lang="tr-TR" sz="1600" dirty="0" err="1"/>
              <a:t>Tarhundas</a:t>
            </a:r>
            <a:r>
              <a:rPr lang="tr-TR" sz="1600" dirty="0"/>
              <a:t> onlara bereket ve bolluk versin.” yazmaktadır.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01" y="3559302"/>
            <a:ext cx="3744416" cy="22470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497" y="3569249"/>
            <a:ext cx="3688646" cy="22371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78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 y="936811"/>
            <a:ext cx="915816" cy="70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irsek Bağlayıcısı 4"/>
          <p:cNvCxnSpPr/>
          <p:nvPr/>
        </p:nvCxnSpPr>
        <p:spPr>
          <a:xfrm flipV="1">
            <a:off x="139681" y="1287702"/>
            <a:ext cx="5052261" cy="350894"/>
          </a:xfrm>
          <a:prstGeom prst="bentConnector3">
            <a:avLst>
              <a:gd name="adj1" fmla="val 18366"/>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1328974" y="870898"/>
            <a:ext cx="1590527"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01 GİRİŞ </a:t>
            </a:r>
            <a:endParaRPr lang="tr-TR" b="1" dirty="0">
              <a:ln w="1905"/>
              <a:solidFill>
                <a:srgbClr val="002060"/>
              </a:solidFill>
              <a:effectLst>
                <a:innerShdw blurRad="69850" dist="43180" dir="5400000">
                  <a:srgbClr val="000000">
                    <a:alpha val="65000"/>
                  </a:srgbClr>
                </a:innerShdw>
              </a:effectLst>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81" y="2296650"/>
            <a:ext cx="866312" cy="78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Dirsek Bağlayıcısı 13"/>
          <p:cNvCxnSpPr/>
          <p:nvPr/>
        </p:nvCxnSpPr>
        <p:spPr>
          <a:xfrm flipV="1">
            <a:off x="139681" y="2759808"/>
            <a:ext cx="5052261" cy="394623"/>
          </a:xfrm>
          <a:prstGeom prst="bentConnector3">
            <a:avLst>
              <a:gd name="adj1" fmla="val 19485"/>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1075284" y="2305695"/>
            <a:ext cx="3114485" cy="433365"/>
          </a:xfrm>
          <a:prstGeom prst="rect">
            <a:avLst/>
          </a:prstGeom>
          <a:noFill/>
        </p:spPr>
        <p:txBody>
          <a:bodyPr wrap="square" lIns="109134" tIns="54567" rIns="109134" bIns="54567" rtlCol="0">
            <a:spAutoFit/>
          </a:bodyPr>
          <a:lstStyle/>
          <a:p>
            <a:r>
              <a:rPr lang="tr-TR" b="1" dirty="0" smtClean="0">
                <a:ln w="1905"/>
                <a:solidFill>
                  <a:schemeClr val="accent5">
                    <a:lumMod val="75000"/>
                  </a:schemeClr>
                </a:solidFill>
                <a:effectLst>
                  <a:innerShdw blurRad="69850" dist="43180" dir="5400000">
                    <a:srgbClr val="000000">
                      <a:alpha val="65000"/>
                    </a:srgbClr>
                  </a:innerShdw>
                </a:effectLst>
              </a:rPr>
              <a:t>02 </a:t>
            </a:r>
            <a:r>
              <a:rPr lang="tr-TR" b="1" dirty="0" smtClean="0">
                <a:ln w="1905"/>
                <a:solidFill>
                  <a:srgbClr val="002060"/>
                </a:solidFill>
                <a:effectLst>
                  <a:innerShdw blurRad="69850" dist="43180" dir="5400000">
                    <a:srgbClr val="000000">
                      <a:alpha val="65000"/>
                    </a:srgbClr>
                  </a:innerShdw>
                </a:effectLst>
              </a:rPr>
              <a:t>POLİTİKAMIZ</a:t>
            </a:r>
            <a:endParaRPr lang="tr-TR" b="1" dirty="0">
              <a:ln w="1905"/>
              <a:solidFill>
                <a:srgbClr val="002060"/>
              </a:solidFill>
              <a:effectLst>
                <a:innerShdw blurRad="69850" dist="43180" dir="5400000">
                  <a:srgbClr val="000000">
                    <a:alpha val="65000"/>
                  </a:srgbClr>
                </a:innerShdw>
              </a:effectLst>
            </a:endParaRPr>
          </a:p>
        </p:txBody>
      </p:sp>
      <p:cxnSp>
        <p:nvCxnSpPr>
          <p:cNvPr id="22" name="Dirsek Bağlayıcısı 21"/>
          <p:cNvCxnSpPr/>
          <p:nvPr/>
        </p:nvCxnSpPr>
        <p:spPr>
          <a:xfrm flipV="1">
            <a:off x="249403" y="4074349"/>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1328974" y="3685610"/>
            <a:ext cx="3114485"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03 ATIK YÖNETİMİ</a:t>
            </a:r>
            <a:endParaRPr lang="tr-TR" b="1" dirty="0">
              <a:ln w="1905"/>
              <a:solidFill>
                <a:srgbClr val="002060"/>
              </a:solidFill>
              <a:effectLst>
                <a:innerShdw blurRad="69850" dist="43180" dir="5400000">
                  <a:srgbClr val="000000">
                    <a:alpha val="65000"/>
                  </a:srgbClr>
                </a:innerShdw>
              </a:effectLst>
            </a:endParaRP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92" y="3705416"/>
            <a:ext cx="804433" cy="66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Dirsek Bağlayıcısı 31"/>
          <p:cNvCxnSpPr/>
          <p:nvPr/>
        </p:nvCxnSpPr>
        <p:spPr>
          <a:xfrm flipV="1">
            <a:off x="186461" y="560783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Metin kutusu 32"/>
          <p:cNvSpPr txBox="1"/>
          <p:nvPr/>
        </p:nvSpPr>
        <p:spPr>
          <a:xfrm>
            <a:off x="1191260" y="4994543"/>
            <a:ext cx="5057017"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04 ENERJİ VE SU TÜKETİMİ YÖNETİMİ</a:t>
            </a:r>
            <a:endParaRPr lang="tr-TR" b="1" dirty="0">
              <a:ln w="1905"/>
              <a:solidFill>
                <a:srgbClr val="002060"/>
              </a:solidFill>
              <a:effectLst>
                <a:innerShdw blurRad="69850" dist="43180" dir="5400000">
                  <a:srgbClr val="000000">
                    <a:alpha val="65000"/>
                  </a:srgbClr>
                </a:innerShdw>
              </a:effectLst>
            </a:endParaRP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7" y="5211226"/>
            <a:ext cx="965319" cy="67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Dirsek Bağlayıcısı 35"/>
          <p:cNvCxnSpPr/>
          <p:nvPr/>
        </p:nvCxnSpPr>
        <p:spPr>
          <a:xfrm flipV="1">
            <a:off x="6152978" y="1211910"/>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Metin kutusu 36"/>
          <p:cNvSpPr txBox="1"/>
          <p:nvPr/>
        </p:nvSpPr>
        <p:spPr>
          <a:xfrm>
            <a:off x="7236742" y="503553"/>
            <a:ext cx="4050089" cy="756531"/>
          </a:xfrm>
          <a:prstGeom prst="rect">
            <a:avLst/>
          </a:prstGeom>
          <a:noFill/>
        </p:spPr>
        <p:txBody>
          <a:bodyPr wrap="square" lIns="109134" tIns="54567" rIns="109134" bIns="54567" rtlCol="0">
            <a:spAutoFit/>
          </a:bodyPr>
          <a:lstStyle/>
          <a:p>
            <a:r>
              <a:rPr lang="tr-TR" b="1" dirty="0">
                <a:ln w="1905"/>
                <a:solidFill>
                  <a:srgbClr val="002060"/>
                </a:solidFill>
                <a:effectLst>
                  <a:innerShdw blurRad="69850" dist="43180" dir="5400000">
                    <a:srgbClr val="000000">
                      <a:alpha val="65000"/>
                    </a:srgbClr>
                  </a:innerShdw>
                </a:effectLst>
              </a:rPr>
              <a:t>05 </a:t>
            </a:r>
            <a:r>
              <a:rPr lang="tr-TR" b="1" dirty="0" smtClean="0">
                <a:ln w="1905"/>
                <a:solidFill>
                  <a:srgbClr val="002060"/>
                </a:solidFill>
                <a:effectLst>
                  <a:innerShdw blurRad="69850" dist="43180" dir="5400000">
                    <a:srgbClr val="000000">
                      <a:alpha val="65000"/>
                    </a:srgbClr>
                  </a:innerShdw>
                </a:effectLst>
              </a:rPr>
              <a:t>DOĞAL, KÜLTÜREL </a:t>
            </a:r>
            <a:r>
              <a:rPr lang="tr-TR" b="1" dirty="0">
                <a:ln w="1905"/>
                <a:solidFill>
                  <a:srgbClr val="002060"/>
                </a:solidFill>
                <a:effectLst>
                  <a:innerShdw blurRad="69850" dist="43180" dir="5400000">
                    <a:srgbClr val="000000">
                      <a:alpha val="65000"/>
                    </a:srgbClr>
                  </a:innerShdw>
                </a:effectLst>
              </a:rPr>
              <a:t>VE TARİHİ ZENGİNLİKLERİMİZ</a:t>
            </a:r>
          </a:p>
        </p:txBody>
      </p:sp>
      <p:cxnSp>
        <p:nvCxnSpPr>
          <p:cNvPr id="40" name="Dirsek Bağlayıcısı 39"/>
          <p:cNvCxnSpPr/>
          <p:nvPr/>
        </p:nvCxnSpPr>
        <p:spPr>
          <a:xfrm flipV="1">
            <a:off x="6152320" y="268644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Metin kutusu 40"/>
          <p:cNvSpPr txBox="1"/>
          <p:nvPr/>
        </p:nvSpPr>
        <p:spPr>
          <a:xfrm>
            <a:off x="7343832" y="2255347"/>
            <a:ext cx="3114485"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06 YÖRESEL LEZZETLER</a:t>
            </a:r>
            <a:endParaRPr lang="tr-TR" b="1" dirty="0">
              <a:ln w="1905"/>
              <a:solidFill>
                <a:srgbClr val="002060"/>
              </a:solidFill>
              <a:effectLst>
                <a:innerShdw blurRad="69850" dist="43180" dir="5400000">
                  <a:srgbClr val="000000">
                    <a:alpha val="65000"/>
                  </a:srgbClr>
                </a:innerShdw>
              </a:effectLst>
            </a:endParaRPr>
          </a:p>
        </p:txBody>
      </p:sp>
      <p:cxnSp>
        <p:nvCxnSpPr>
          <p:cNvPr id="42" name="Dirsek Bağlayıcısı 41"/>
          <p:cNvCxnSpPr/>
          <p:nvPr/>
        </p:nvCxnSpPr>
        <p:spPr>
          <a:xfrm flipV="1">
            <a:off x="6152320" y="4088208"/>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380" y="725243"/>
            <a:ext cx="1008112" cy="73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4364" y="2147317"/>
            <a:ext cx="947128" cy="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Metin kutusu 25"/>
          <p:cNvSpPr txBox="1"/>
          <p:nvPr/>
        </p:nvSpPr>
        <p:spPr>
          <a:xfrm>
            <a:off x="7596609" y="3602892"/>
            <a:ext cx="3114485"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UYGULAMALARIMIZ</a:t>
            </a:r>
            <a:endParaRPr lang="tr-TR"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56382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981724" y="653303"/>
            <a:ext cx="9730281" cy="633420"/>
          </a:xfrm>
          <a:prstGeom prst="rect">
            <a:avLst/>
          </a:prstGeom>
        </p:spPr>
        <p:txBody>
          <a:bodyPr wrap="square" lIns="109134" tIns="54567" rIns="109134" bIns="54567">
            <a:spAutoFit/>
          </a:bodyPr>
          <a:lstStyle/>
          <a:p>
            <a:pPr algn="ctr"/>
            <a:r>
              <a:rPr lang="tr-TR" sz="1700" dirty="0">
                <a:solidFill>
                  <a:schemeClr val="accent6">
                    <a:lumMod val="50000"/>
                  </a:schemeClr>
                </a:solidFill>
              </a:rPr>
              <a:t/>
            </a:r>
            <a:br>
              <a:rPr lang="tr-TR" sz="1700" dirty="0">
                <a:solidFill>
                  <a:schemeClr val="accent6">
                    <a:lumMod val="50000"/>
                  </a:schemeClr>
                </a:solidFill>
              </a:rPr>
            </a:br>
            <a:endParaRPr lang="tr-TR" sz="1700" dirty="0">
              <a:solidFill>
                <a:schemeClr val="accent6">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993" y="3249141"/>
            <a:ext cx="3684506" cy="21893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Dikdörtgen 2"/>
          <p:cNvSpPr/>
          <p:nvPr/>
        </p:nvSpPr>
        <p:spPr>
          <a:xfrm>
            <a:off x="1760805" y="449087"/>
            <a:ext cx="8212068" cy="2095359"/>
          </a:xfrm>
          <a:prstGeom prst="rect">
            <a:avLst/>
          </a:prstGeom>
        </p:spPr>
        <p:txBody>
          <a:bodyPr wrap="square" lIns="109134" tIns="54567" rIns="109134" bIns="54567">
            <a:spAutoFit/>
          </a:bodyPr>
          <a:lstStyle/>
          <a:p>
            <a:pPr algn="ctr"/>
            <a:r>
              <a:rPr lang="tr-TR" sz="1600" b="1" dirty="0">
                <a:solidFill>
                  <a:srgbClr val="002060"/>
                </a:solidFill>
              </a:rPr>
              <a:t>ULU </a:t>
            </a:r>
            <a:r>
              <a:rPr lang="tr-TR" sz="1600" b="1" dirty="0" smtClean="0">
                <a:solidFill>
                  <a:srgbClr val="002060"/>
                </a:solidFill>
              </a:rPr>
              <a:t>CAMİ</a:t>
            </a:r>
          </a:p>
          <a:p>
            <a:pPr algn="ctr"/>
            <a:endParaRPr lang="tr-TR" sz="1600" dirty="0">
              <a:solidFill>
                <a:schemeClr val="accent5">
                  <a:lumMod val="75000"/>
                </a:schemeClr>
              </a:solidFill>
            </a:endParaRPr>
          </a:p>
          <a:p>
            <a:r>
              <a:rPr lang="tr-TR" sz="1600" dirty="0"/>
              <a:t>Ereğli’nin Cami Kebir Mahallesi’nde yer alan Ulu Cami, Karamanoğlu Mehmet Bey tarafından 1426 yılında inşa ettirilmiştir.</a:t>
            </a:r>
          </a:p>
          <a:p>
            <a:r>
              <a:rPr lang="tr-TR" sz="1600" dirty="0"/>
              <a:t>Karamanoğulları Dönemi’nin önemli yapılardan bir tanesi olan Ulu Camii, 26×39 metre ölçülerinde </a:t>
            </a:r>
            <a:r>
              <a:rPr lang="tr-TR" sz="1600" dirty="0" err="1"/>
              <a:t>kufe</a:t>
            </a:r>
            <a:r>
              <a:rPr lang="tr-TR" sz="1600" dirty="0"/>
              <a:t> tipindedir. 1940 yılında mihrap kısmı onarılmıştır. Sekiz köşeli mermerden kaide üzerinde bulunan ve 40 metre yüksekliğe sahip olan caminin minaresi, kırmızımsı kesme taştan inşa edilmiştir</a:t>
            </a:r>
            <a:r>
              <a:rPr lang="tr-TR" sz="1700" dirty="0"/>
              <a:t>.</a:t>
            </a: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6421157" y="3243453"/>
            <a:ext cx="3384376" cy="21893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9544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115889" y="691618"/>
            <a:ext cx="9262479" cy="2587801"/>
          </a:xfrm>
          <a:prstGeom prst="rect">
            <a:avLst/>
          </a:prstGeom>
        </p:spPr>
        <p:txBody>
          <a:bodyPr wrap="square" lIns="109134" tIns="54567" rIns="109134" bIns="54567">
            <a:spAutoFit/>
          </a:bodyPr>
          <a:lstStyle/>
          <a:p>
            <a:pPr algn="ctr"/>
            <a:r>
              <a:rPr lang="tr-TR" sz="1600" b="1" dirty="0">
                <a:solidFill>
                  <a:srgbClr val="002060"/>
                </a:solidFill>
              </a:rPr>
              <a:t>EREĞLİ MÜZESİ</a:t>
            </a:r>
          </a:p>
          <a:p>
            <a:r>
              <a:rPr lang="tr-TR" sz="1600" dirty="0"/>
              <a:t>Ereğli Müzesi, 1968 senesinde kurulmuştur. Müze koleksiyonunda M.Ö. 7000 yıllarından başlayarak </a:t>
            </a:r>
            <a:r>
              <a:rPr lang="tr-TR" sz="1600" dirty="0" err="1"/>
              <a:t>Neolotik</a:t>
            </a:r>
            <a:r>
              <a:rPr lang="tr-TR" sz="1600" dirty="0"/>
              <a:t> dönemden beri kurulan medeniyetlere ait eserler sergilenmektedir.</a:t>
            </a:r>
          </a:p>
          <a:p>
            <a:r>
              <a:rPr lang="tr-TR" sz="1600" dirty="0"/>
              <a:t>Neolitik </a:t>
            </a:r>
            <a:r>
              <a:rPr lang="tr-TR" sz="1600" dirty="0" err="1"/>
              <a:t>Dönem’den</a:t>
            </a:r>
            <a:r>
              <a:rPr lang="tr-TR" sz="1600" dirty="0"/>
              <a:t> kalma bir yerleşim yeri olan Can Hasan bölgesindeki kazılardan elde edilen çeşitli eşyalar, müze vitrinlerinde sergilenmektedir. Bu eşyalar; el baltaları, duvar freskleri, pişmiş toprak kaplarıdır.</a:t>
            </a:r>
          </a:p>
          <a:p>
            <a:r>
              <a:rPr lang="tr-TR" sz="1600" dirty="0"/>
              <a:t>Eski Tunç Çağı eserleri bölümünde hayvan ve insan figürleri ile damga mühürler sergilenirken, Asur Ticaret Kolonilerine ait </a:t>
            </a:r>
            <a:r>
              <a:rPr lang="tr-TR" sz="1600" dirty="0" err="1"/>
              <a:t>bulleli</a:t>
            </a:r>
            <a:r>
              <a:rPr lang="tr-TR" sz="1600" dirty="0"/>
              <a:t> testiler, idoller de bulunmaktadır.</a:t>
            </a:r>
          </a:p>
          <a:p>
            <a:r>
              <a:rPr lang="tr-TR" sz="1600" dirty="0"/>
              <a:t>Bizans Dönemi; mimari parçalar, Selçuklu ve Karamanoğulları; sırlı kaseler, alçı süslemeler, Osmanlı Dönemi; el yazması Kur’an-ı Kerimler, silahlar, halı ve kilimler bulunmaktadır.</a:t>
            </a:r>
          </a:p>
          <a:p>
            <a:endParaRPr lang="tr-TR" sz="1700" dirty="0"/>
          </a:p>
        </p:txBody>
      </p:sp>
      <p:pic>
        <p:nvPicPr>
          <p:cNvPr id="5" name="Picture 3" descr="EREĞLİ MÜZESİ | Kültür Portal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01438"/>
            <a:ext cx="4263798" cy="2279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457" y="3301438"/>
            <a:ext cx="3903134" cy="22490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5848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2412033" y="169658"/>
            <a:ext cx="2326810" cy="433365"/>
          </a:xfrm>
          <a:prstGeom prst="rect">
            <a:avLst/>
          </a:prstGeom>
          <a:noFill/>
        </p:spPr>
        <p:txBody>
          <a:bodyPr wrap="none" lIns="109134" tIns="54567" rIns="109134" bIns="54567" rtlCol="0">
            <a:spAutoFit/>
          </a:bodyPr>
          <a:lstStyle/>
          <a:p>
            <a:r>
              <a:rPr lang="tr-TR" b="1" dirty="0" smtClean="0">
                <a:solidFill>
                  <a:srgbClr val="002060"/>
                </a:solidFill>
                <a:effectLst>
                  <a:outerShdw blurRad="38100" dist="38100" dir="2700000" algn="tl">
                    <a:srgbClr val="000000">
                      <a:alpha val="43137"/>
                    </a:srgbClr>
                  </a:outerShdw>
                </a:effectLst>
              </a:rPr>
              <a:t>YÖRESEL ÜRÜNLER</a:t>
            </a:r>
            <a:endParaRPr lang="tr-TR" b="1" dirty="0">
              <a:solidFill>
                <a:srgbClr val="002060"/>
              </a:solidFill>
              <a:effectLst>
                <a:outerShdw blurRad="38100" dist="38100" dir="2700000" algn="tl">
                  <a:srgbClr val="000000">
                    <a:alpha val="43137"/>
                  </a:srgbClr>
                </a:outerShdw>
              </a:effectLst>
            </a:endParaRPr>
          </a:p>
        </p:txBody>
      </p:sp>
      <p:sp>
        <p:nvSpPr>
          <p:cNvPr id="3" name="Metin kutusu 2"/>
          <p:cNvSpPr txBox="1"/>
          <p:nvPr/>
        </p:nvSpPr>
        <p:spPr>
          <a:xfrm>
            <a:off x="298594" y="872877"/>
            <a:ext cx="7426664" cy="3326465"/>
          </a:xfrm>
          <a:prstGeom prst="rect">
            <a:avLst/>
          </a:prstGeom>
          <a:noFill/>
        </p:spPr>
        <p:txBody>
          <a:bodyPr wrap="square" lIns="109134" tIns="54567" rIns="109134" bIns="54567" rtlCol="0">
            <a:spAutoFit/>
          </a:bodyPr>
          <a:lstStyle/>
          <a:p>
            <a:pPr algn="just"/>
            <a:r>
              <a:rPr lang="tr-TR" sz="1600" dirty="0"/>
              <a:t>Ereğli ekonomisi ağırlıklı olarak tarıma dayalı bir yapıya sahip olup, toplam  nüfusunun % 52 sinden fazlası tarımla uğraşmaktadır. İlçemizde bitkisel üretim;  başta tarla tarımı olmak üzere baklagiller, sanayi bitkileri, meyvecilik, sebzecilik  ve yem bitkileridir. Tarımsal üretim sürekli gelişerek modem bir yapıya sahip  olmakta ve üretimde artış sağlanmaktadır. Ereğli'de önemli bir yere sahip olan  kiraz ve siyah havuç üretiminden ihracat yapılarak ilçe ekonomisine katkı  sağlanmaktadır. Son dönem yapılan çalışmalar ve kapalı devre sulama </a:t>
            </a:r>
          </a:p>
          <a:p>
            <a:pPr algn="just"/>
            <a:r>
              <a:rPr lang="tr-TR" sz="1600" dirty="0"/>
              <a:t>projesinin faaliyete girecek olmasıyla Ereğli’de tarım sektörü daha da  büyüyecektir.</a:t>
            </a:r>
          </a:p>
          <a:p>
            <a:pPr algn="just"/>
            <a:r>
              <a:rPr lang="tr-TR" sz="1600" dirty="0"/>
              <a:t>Ereğli'de üretilen ürünler büyük katma değer oluşturuyor. Ereğli'ye özgü ürünlerin başında havuç geliyor. Halk arasında mor havuç, bizim ifademizle de siyah havuç  dediğimiz şalgamın ana maddesidir. Son yıllarda özellikle gıda boyası olarak kullanılan ve yeni konsantre fabrikalarıyla artık sadece şalgam olma özelliğinden çıktı.</a:t>
            </a:r>
          </a:p>
          <a:p>
            <a:pPr algn="just"/>
            <a:endParaRPr lang="tr-TR" sz="17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82" y="3897213"/>
            <a:ext cx="7204150" cy="19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540" y="872877"/>
            <a:ext cx="3835893" cy="437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753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565" y="1951289"/>
            <a:ext cx="9889267" cy="375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90349" y="440829"/>
            <a:ext cx="10816877" cy="1341306"/>
          </a:xfrm>
          <a:prstGeom prst="rect">
            <a:avLst/>
          </a:prstGeom>
        </p:spPr>
        <p:txBody>
          <a:bodyPr wrap="square" lIns="109134" tIns="54567" rIns="109134" bIns="54567">
            <a:spAutoFit/>
          </a:bodyPr>
          <a:lstStyle/>
          <a:p>
            <a:r>
              <a:rPr lang="tr-TR" sz="1600" dirty="0"/>
              <a:t>Konya'nın ve bölgenin hayvancılıkta önemli merkezi olan Ereğli 130 bin büyükbaş ve 150 bin küçükbaş hayvan varlığı ile günde işlenen 800 </a:t>
            </a:r>
            <a:r>
              <a:rPr lang="tr-TR" sz="1600" dirty="0" err="1"/>
              <a:t>ton'dan</a:t>
            </a:r>
            <a:r>
              <a:rPr lang="tr-TR" sz="1600" dirty="0"/>
              <a:t> fazla süt ile sayıları 20'yi aşan modern süt ve süt ürünleri işletmeleriyle süt sektöründe marka olma yolunda ilerliyor. İlçemiz Ereğli her geçen gün büyükbaş ve küçükbaş hayvan çiftlik sayılarının ve buna bağlı olarak süt ve süt ürünlerini işleyen fabrika sayıların artmasıyla ülke ekonomisinde önemli yere sahip olup süt ve süt ürünlerinin üretiminde 1.sıradaki yerini almıştır.</a:t>
            </a:r>
          </a:p>
        </p:txBody>
      </p:sp>
    </p:spTree>
    <p:extLst>
      <p:ext uri="{BB962C8B-B14F-4D97-AF65-F5344CB8AC3E}">
        <p14:creationId xmlns:p14="http://schemas.microsoft.com/office/powerpoint/2010/main" val="645524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etin kutusu 6"/>
          <p:cNvSpPr txBox="1"/>
          <p:nvPr/>
        </p:nvSpPr>
        <p:spPr>
          <a:xfrm>
            <a:off x="1835969" y="1470975"/>
            <a:ext cx="3096344" cy="2264636"/>
          </a:xfrm>
          <a:prstGeom prst="rect">
            <a:avLst/>
          </a:prstGeom>
          <a:noFill/>
        </p:spPr>
        <p:txBody>
          <a:bodyPr wrap="square" lIns="109134" tIns="54567" rIns="109134" bIns="54567" rtlCol="0">
            <a:spAutoFit/>
          </a:bodyPr>
          <a:lstStyle/>
          <a:p>
            <a:r>
              <a:rPr lang="tr-TR" sz="2800" dirty="0"/>
              <a:t>Kültürel mirasımıza, tarihimize ve sanatımıza sahip çıkıyoruz</a:t>
            </a:r>
            <a:r>
              <a:rPr lang="tr-TR" sz="2800" dirty="0">
                <a:solidFill>
                  <a:srgbClr val="0070C0"/>
                </a:solidFill>
              </a:rPr>
              <a:t>.</a:t>
            </a:r>
          </a:p>
          <a:p>
            <a:endParaRPr lang="tr-TR" sz="2800" dirty="0">
              <a:solidFill>
                <a:srgbClr val="002060"/>
              </a:solidFill>
            </a:endParaRPr>
          </a:p>
        </p:txBody>
      </p:sp>
      <p:pic>
        <p:nvPicPr>
          <p:cNvPr id="1026" name="Picture 2" descr="C:\Users\pc\OneDrive\Masaüstü\özkoçlar revize\fotoğraf\WhatsApp Image 2024-10-03 at 15.01.3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529" y="1281001"/>
            <a:ext cx="2808312" cy="35063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640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701044" y="2093346"/>
            <a:ext cx="220464" cy="433365"/>
          </a:xfrm>
          <a:prstGeom prst="rect">
            <a:avLst/>
          </a:prstGeom>
          <a:noFill/>
        </p:spPr>
        <p:txBody>
          <a:bodyPr wrap="none" lIns="109134" tIns="54567" rIns="109134" bIns="54567" rtlCol="0">
            <a:spAutoFit/>
          </a:bodyPr>
          <a:lstStyle/>
          <a:p>
            <a:endParaRPr lang="tr-TR" dirty="0"/>
          </a:p>
        </p:txBody>
      </p:sp>
      <p:sp>
        <p:nvSpPr>
          <p:cNvPr id="2" name="Dikdörtgen 1"/>
          <p:cNvSpPr/>
          <p:nvPr/>
        </p:nvSpPr>
        <p:spPr>
          <a:xfrm>
            <a:off x="2556049" y="584845"/>
            <a:ext cx="7628891" cy="848864"/>
          </a:xfrm>
          <a:prstGeom prst="rect">
            <a:avLst/>
          </a:prstGeom>
        </p:spPr>
        <p:txBody>
          <a:bodyPr wrap="square" lIns="109134" tIns="54567" rIns="109134" bIns="54567">
            <a:spAutoFit/>
          </a:bodyPr>
          <a:lstStyle/>
          <a:p>
            <a:r>
              <a:rPr lang="tr-TR" sz="1600" dirty="0"/>
              <a:t>Çevrede bulunan hayvanların korunması sağlık bakımı beslenmeleri ile ilgili çalışmalar yapılmaktadır.</a:t>
            </a:r>
          </a:p>
          <a:p>
            <a:r>
              <a:rPr lang="tr-TR" sz="1600" dirty="0"/>
              <a:t>Doğadaki kuşlarımızın dinlenebilmesi için ağaçlarımıza kuş evi asmaktayız</a:t>
            </a:r>
            <a:r>
              <a:rPr lang="tr-TR" sz="1600" dirty="0">
                <a:solidFill>
                  <a:schemeClr val="accent5">
                    <a:lumMod val="75000"/>
                  </a:schemeClr>
                </a:solidFill>
              </a:rPr>
              <a:t>.</a:t>
            </a:r>
          </a:p>
        </p:txBody>
      </p:sp>
      <p:pic>
        <p:nvPicPr>
          <p:cNvPr id="1026" name="Picture 2" descr="C:\Users\pc\OneDrive\Masaüstü\ÖZKOÇLAR 3.aşama\ÖZKOÇLAR OTEL-UYGUNSUZLUK KAPAMA\KUŞ YUVASI.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025" y="2310028"/>
            <a:ext cx="3670429" cy="37474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C:\Users\pc\OneDrive\Masaüstü\ÖZKOÇLAR 3.aşama\ÖZKOÇLAR OTEL-UYGUNSUZLUK KAPAMA\KUŞYUVASI.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497" y="2310027"/>
            <a:ext cx="3888432" cy="37474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762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Metin kutusu 9"/>
          <p:cNvSpPr txBox="1"/>
          <p:nvPr/>
        </p:nvSpPr>
        <p:spPr>
          <a:xfrm>
            <a:off x="4212233" y="872877"/>
            <a:ext cx="3888432"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UYGULAMALARIMIZ</a:t>
            </a:r>
            <a:endParaRPr lang="tr-TR" b="1" dirty="0">
              <a:ln w="1905"/>
              <a:solidFill>
                <a:srgbClr val="002060"/>
              </a:solidFill>
              <a:effectLst>
                <a:innerShdw blurRad="69850" dist="43180" dir="5400000">
                  <a:srgbClr val="000000">
                    <a:alpha val="65000"/>
                  </a:srgbClr>
                </a:innerShdw>
              </a:effectLst>
            </a:endParaRPr>
          </a:p>
        </p:txBody>
      </p:sp>
      <p:sp>
        <p:nvSpPr>
          <p:cNvPr id="2" name="Dikdörtgen 1"/>
          <p:cNvSpPr/>
          <p:nvPr/>
        </p:nvSpPr>
        <p:spPr>
          <a:xfrm>
            <a:off x="1475929" y="1530896"/>
            <a:ext cx="8784976" cy="4401205"/>
          </a:xfrm>
          <a:prstGeom prst="rect">
            <a:avLst/>
          </a:prstGeom>
        </p:spPr>
        <p:txBody>
          <a:bodyPr wrap="square">
            <a:spAutoFit/>
          </a:bodyPr>
          <a:lstStyle/>
          <a:p>
            <a:pPr algn="just"/>
            <a:r>
              <a:rPr lang="en-US" sz="2000" b="1" dirty="0">
                <a:cs typeface="Arial" pitchFamily="34" charset="0"/>
              </a:rPr>
              <a:t>» </a:t>
            </a:r>
            <a:r>
              <a:rPr lang="tr-TR" sz="2000" dirty="0" smtClean="0"/>
              <a:t>Şehir </a:t>
            </a:r>
            <a:r>
              <a:rPr lang="tr-TR" sz="2000" dirty="0"/>
              <a:t>gezisi sırasında misafirlerimize bisiklet veya toplu taşıma araçlarını kullanmaları önerilmekte ve güzergâhlar konusunda bilgilendirilme yapılmaktadır.</a:t>
            </a:r>
          </a:p>
          <a:p>
            <a:pPr algn="just"/>
            <a:r>
              <a:rPr lang="en-US" sz="2000" b="1" dirty="0">
                <a:cs typeface="Arial" pitchFamily="34" charset="0"/>
              </a:rPr>
              <a:t>» </a:t>
            </a:r>
            <a:r>
              <a:rPr lang="tr-TR" sz="2000" dirty="0" smtClean="0"/>
              <a:t>Geri </a:t>
            </a:r>
            <a:r>
              <a:rPr lang="tr-TR" sz="2000" dirty="0"/>
              <a:t>dönüşüm atıkları için genel mekânlara geri dönüşüm kutuları yerleştirilmiştir.</a:t>
            </a:r>
          </a:p>
          <a:p>
            <a:pPr algn="just"/>
            <a:r>
              <a:rPr lang="en-US" sz="2000" b="1" dirty="0">
                <a:cs typeface="Arial" pitchFamily="34" charset="0"/>
              </a:rPr>
              <a:t>» </a:t>
            </a:r>
            <a:r>
              <a:rPr lang="tr-TR" sz="2000" dirty="0" smtClean="0"/>
              <a:t>Misafir </a:t>
            </a:r>
            <a:r>
              <a:rPr lang="tr-TR" sz="2000" dirty="0"/>
              <a:t>odalarında yer alan mini barlar ısınmayı engellemek amacıyla doğrudan güneş ışığı almayacak şekilde konumlandırılmıştır.</a:t>
            </a:r>
          </a:p>
          <a:p>
            <a:pPr algn="just"/>
            <a:r>
              <a:rPr lang="en-US" sz="2000" b="1" dirty="0">
                <a:cs typeface="Arial" pitchFamily="34" charset="0"/>
              </a:rPr>
              <a:t>» </a:t>
            </a:r>
            <a:r>
              <a:rPr lang="tr-TR" sz="2000" dirty="0" smtClean="0"/>
              <a:t>Otelimizin </a:t>
            </a:r>
            <a:r>
              <a:rPr lang="tr-TR" sz="2000" dirty="0"/>
              <a:t>odalarında kullanılan mini barlar ve televizyonlar düşük enerji tüketimlid</a:t>
            </a:r>
            <a:r>
              <a:rPr lang="tr-TR" sz="2000" dirty="0">
                <a:solidFill>
                  <a:schemeClr val="tx2">
                    <a:lumMod val="75000"/>
                  </a:schemeClr>
                </a:solidFill>
              </a:rPr>
              <a:t>ir</a:t>
            </a:r>
            <a:r>
              <a:rPr lang="tr-TR" sz="2000" dirty="0" smtClean="0">
                <a:solidFill>
                  <a:schemeClr val="tx2">
                    <a:lumMod val="75000"/>
                  </a:schemeClr>
                </a:solidFill>
              </a:rPr>
              <a:t>.</a:t>
            </a:r>
          </a:p>
          <a:p>
            <a:pPr algn="just"/>
            <a:r>
              <a:rPr lang="en-US" sz="2000" b="1" dirty="0">
                <a:cs typeface="Arial" pitchFamily="34" charset="0"/>
              </a:rPr>
              <a:t>» </a:t>
            </a:r>
            <a:r>
              <a:rPr lang="tr-TR" sz="2000" dirty="0" smtClean="0"/>
              <a:t>Misafirlerimizin </a:t>
            </a:r>
            <a:r>
              <a:rPr lang="tr-TR" sz="2000" dirty="0"/>
              <a:t>talepleri doğrultusunda havlu ve çarşaf değişimleri gerçekleştirilmekte ve bu konuda misafirlerimize bilgi verilmektedir. </a:t>
            </a:r>
          </a:p>
          <a:p>
            <a:pPr algn="just"/>
            <a:r>
              <a:rPr lang="en-US" sz="2000" b="1" dirty="0">
                <a:cs typeface="Arial" pitchFamily="34" charset="0"/>
              </a:rPr>
              <a:t>» </a:t>
            </a:r>
            <a:r>
              <a:rPr lang="tr-TR" sz="2000" dirty="0" smtClean="0"/>
              <a:t>Aydınlatma </a:t>
            </a:r>
            <a:r>
              <a:rPr lang="tr-TR" sz="2000" dirty="0"/>
              <a:t>sistemlerimizin tasarruflu ampuller ve </a:t>
            </a:r>
            <a:r>
              <a:rPr lang="tr-TR" sz="2000" dirty="0" err="1"/>
              <a:t>led</a:t>
            </a:r>
            <a:r>
              <a:rPr lang="tr-TR" sz="2000" dirty="0"/>
              <a:t> aydınlatma tercih edilmiştir.</a:t>
            </a:r>
          </a:p>
          <a:p>
            <a:pPr algn="just"/>
            <a:r>
              <a:rPr lang="en-US" sz="2000" b="1" dirty="0">
                <a:cs typeface="Arial" pitchFamily="34" charset="0"/>
              </a:rPr>
              <a:t>» </a:t>
            </a:r>
            <a:r>
              <a:rPr lang="tr-TR" sz="2000" dirty="0" smtClean="0"/>
              <a:t>Yerel </a:t>
            </a:r>
            <a:r>
              <a:rPr lang="tr-TR" sz="2000" dirty="0"/>
              <a:t>ekonomiye olan katkımızın farkındayız, bu sebeple tedarik edilen ürünlerin çok büyük bir kısmı yerel pazardan tedarik edilmektedir.</a:t>
            </a:r>
          </a:p>
          <a:p>
            <a:pPr marL="342900" indent="-342900" algn="just">
              <a:buFont typeface="Arial" pitchFamily="34" charset="0"/>
              <a:buChar char="•"/>
            </a:pPr>
            <a:endParaRPr lang="tr-TR" sz="2000" dirty="0">
              <a:solidFill>
                <a:schemeClr val="tx2">
                  <a:lumMod val="75000"/>
                </a:schemeClr>
              </a:solidFill>
            </a:endParaRPr>
          </a:p>
        </p:txBody>
      </p:sp>
    </p:spTree>
    <p:extLst>
      <p:ext uri="{BB962C8B-B14F-4D97-AF65-F5344CB8AC3E}">
        <p14:creationId xmlns:p14="http://schemas.microsoft.com/office/powerpoint/2010/main" val="3811073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971873" y="368821"/>
            <a:ext cx="8208912" cy="5724644"/>
          </a:xfrm>
          <a:prstGeom prst="rect">
            <a:avLst/>
          </a:prstGeom>
        </p:spPr>
        <p:txBody>
          <a:bodyPr wrap="square">
            <a:spAutoFit/>
          </a:bodyPr>
          <a:lstStyle/>
          <a:p>
            <a:pPr algn="ctr"/>
            <a:r>
              <a:rPr lang="tr-TR" dirty="0">
                <a:solidFill>
                  <a:srgbClr val="002060"/>
                </a:solidFill>
                <a:latin typeface="Bahnschrift SemiBold SemiConden" pitchFamily="34" charset="0"/>
              </a:rPr>
              <a:t>PAYDAŞLARIMIZLA İLETİŞİM YOLLARIMIZ</a:t>
            </a:r>
          </a:p>
          <a:p>
            <a:pPr algn="ctr"/>
            <a:endParaRPr lang="tr-TR" dirty="0">
              <a:solidFill>
                <a:schemeClr val="tx2">
                  <a:lumMod val="75000"/>
                </a:schemeClr>
              </a:solidFill>
              <a:latin typeface="Bahnschrift SemiBold SemiConden" pitchFamily="34" charset="0"/>
            </a:endParaRPr>
          </a:p>
          <a:p>
            <a:r>
              <a:rPr lang="tr-TR" sz="1800" dirty="0"/>
              <a:t>Çalışanlarımız ile</a:t>
            </a:r>
          </a:p>
          <a:p>
            <a:r>
              <a:rPr lang="tr-TR" sz="1800" dirty="0"/>
              <a:t>Birebir görüşmeler, grup toplantıları, eğitimler, performans değerlendirmeleri, kariyer geliştirme toplantıları, faaliyet raporları</a:t>
            </a:r>
          </a:p>
          <a:p>
            <a:endParaRPr lang="tr-TR" sz="1800" dirty="0"/>
          </a:p>
          <a:p>
            <a:r>
              <a:rPr lang="tr-TR" sz="1800" dirty="0"/>
              <a:t>Misafirlerimiz ile</a:t>
            </a:r>
          </a:p>
          <a:p>
            <a:r>
              <a:rPr lang="tr-TR" sz="1800" dirty="0"/>
              <a:t>Birebir görüşmeler, anketler, sosyal medya</a:t>
            </a:r>
          </a:p>
          <a:p>
            <a:endParaRPr lang="tr-TR" sz="1800" dirty="0"/>
          </a:p>
          <a:p>
            <a:r>
              <a:rPr lang="tr-TR" sz="1800" dirty="0"/>
              <a:t>Tedarikçilerimiz ile</a:t>
            </a:r>
          </a:p>
          <a:p>
            <a:r>
              <a:rPr lang="tr-TR" sz="1800" dirty="0"/>
              <a:t>Birebir görüşmeler, tedarikçi değerlendirmeleri, toplantılar</a:t>
            </a:r>
          </a:p>
          <a:p>
            <a:endParaRPr lang="tr-TR" sz="1800" dirty="0"/>
          </a:p>
          <a:p>
            <a:r>
              <a:rPr lang="tr-TR" sz="1800" dirty="0"/>
              <a:t>Yerel Topluluklar ile</a:t>
            </a:r>
          </a:p>
          <a:p>
            <a:r>
              <a:rPr lang="tr-TR" sz="1800" dirty="0"/>
              <a:t>Sosyal projeler, faaliyet raporları, toplantılar, sosyal medya</a:t>
            </a:r>
          </a:p>
          <a:p>
            <a:endParaRPr lang="tr-TR" sz="1800" dirty="0"/>
          </a:p>
          <a:p>
            <a:r>
              <a:rPr lang="tr-TR" sz="1800" dirty="0"/>
              <a:t>Kamu Kuruluşları ile</a:t>
            </a:r>
          </a:p>
          <a:p>
            <a:r>
              <a:rPr lang="tr-TR" sz="1800" dirty="0"/>
              <a:t>Toplantılar, faaliyet raporları</a:t>
            </a:r>
          </a:p>
          <a:p>
            <a:endParaRPr lang="tr-TR" sz="1800" dirty="0"/>
          </a:p>
          <a:p>
            <a:r>
              <a:rPr lang="tr-TR" sz="1800" dirty="0"/>
              <a:t>Liseler ve üniversiteler ile</a:t>
            </a:r>
          </a:p>
          <a:p>
            <a:r>
              <a:rPr lang="tr-TR" sz="1800" dirty="0"/>
              <a:t>Stajyer programı, konferans-toplantı katılım</a:t>
            </a:r>
            <a:r>
              <a:rPr lang="tr-TR" sz="1800" b="1" dirty="0"/>
              <a:t>ı</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689" y="5307652"/>
            <a:ext cx="3276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15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1043881" y="512837"/>
            <a:ext cx="9919859" cy="2703258"/>
          </a:xfrm>
          <a:prstGeom prst="rect">
            <a:avLst/>
          </a:prstGeom>
          <a:effectLst/>
        </p:spPr>
        <p:txBody>
          <a:bodyPr vert="horz" lIns="109134" tIns="54567" rIns="109134" bIns="54567" rtlCol="0" anchor="t">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5157" algn="ctr">
              <a:lnSpc>
                <a:spcPct val="150000"/>
              </a:lnSpc>
            </a:pPr>
            <a:r>
              <a:rPr lang="tr-TR" sz="2900" b="1" spc="-6" dirty="0">
                <a:solidFill>
                  <a:srgbClr val="002060"/>
                </a:solidFill>
                <a:latin typeface="Trebuchet MS"/>
                <a:cs typeface="Trebuchet MS"/>
              </a:rPr>
              <a:t>SÜRDÜREBİLİRLİK </a:t>
            </a:r>
            <a:r>
              <a:rPr lang="tr-TR" sz="2900" b="1" spc="-12" dirty="0">
                <a:solidFill>
                  <a:srgbClr val="002060"/>
                </a:solidFill>
                <a:latin typeface="Trebuchet MS"/>
                <a:cs typeface="Trebuchet MS"/>
              </a:rPr>
              <a:t>KONUSUNDA </a:t>
            </a:r>
            <a:r>
              <a:rPr lang="tr-TR" sz="2900" b="1" spc="-6" dirty="0">
                <a:solidFill>
                  <a:srgbClr val="002060"/>
                </a:solidFill>
                <a:latin typeface="Trebuchet MS"/>
                <a:cs typeface="Trebuchet MS"/>
              </a:rPr>
              <a:t>HEDEFLERİMİZE </a:t>
            </a:r>
            <a:r>
              <a:rPr lang="tr-TR" sz="2900" b="1" spc="-12" dirty="0">
                <a:solidFill>
                  <a:srgbClr val="002060"/>
                </a:solidFill>
                <a:latin typeface="Trebuchet MS"/>
                <a:cs typeface="Trebuchet MS"/>
              </a:rPr>
              <a:t>ULAŞMAK İÇİN </a:t>
            </a:r>
            <a:r>
              <a:rPr lang="tr-TR" sz="2900" b="1" spc="-6" dirty="0">
                <a:solidFill>
                  <a:srgbClr val="002060"/>
                </a:solidFill>
                <a:latin typeface="Trebuchet MS"/>
                <a:cs typeface="Trebuchet MS"/>
              </a:rPr>
              <a:t>DESTEK VEREN  TÜM ÇALIŞANLARIMIZ VE </a:t>
            </a:r>
            <a:r>
              <a:rPr lang="tr-TR" sz="2900" b="1" spc="-36" dirty="0">
                <a:solidFill>
                  <a:srgbClr val="002060"/>
                </a:solidFill>
                <a:latin typeface="Trebuchet MS"/>
                <a:cs typeface="Trebuchet MS"/>
              </a:rPr>
              <a:t>PAYDAŞLARIMIZA </a:t>
            </a:r>
            <a:r>
              <a:rPr lang="tr-TR" sz="2900" b="1" spc="-6" dirty="0">
                <a:solidFill>
                  <a:srgbClr val="002060"/>
                </a:solidFill>
                <a:latin typeface="Trebuchet MS"/>
                <a:cs typeface="Trebuchet MS"/>
              </a:rPr>
              <a:t>TEŞEKKÜR</a:t>
            </a:r>
            <a:r>
              <a:rPr lang="tr-TR" sz="2900" b="1" spc="-131" dirty="0">
                <a:solidFill>
                  <a:srgbClr val="002060"/>
                </a:solidFill>
                <a:latin typeface="Trebuchet MS"/>
                <a:cs typeface="Trebuchet MS"/>
              </a:rPr>
              <a:t> </a:t>
            </a:r>
            <a:r>
              <a:rPr lang="tr-TR" sz="2900" b="1" spc="-6" dirty="0">
                <a:solidFill>
                  <a:srgbClr val="002060"/>
                </a:solidFill>
                <a:latin typeface="Trebuchet MS"/>
                <a:cs typeface="Trebuchet MS"/>
              </a:rPr>
              <a:t>EDERİZ</a:t>
            </a:r>
            <a:r>
              <a:rPr lang="en-US" sz="2400" dirty="0">
                <a:solidFill>
                  <a:srgbClr val="002060"/>
                </a:solidFill>
              </a:rPr>
              <a:t/>
            </a:r>
            <a:br>
              <a:rPr lang="en-US" sz="2400" dirty="0">
                <a:solidFill>
                  <a:srgbClr val="002060"/>
                </a:solidFill>
              </a:rPr>
            </a:br>
            <a:endParaRPr lang="en-US" sz="2400" dirty="0">
              <a:solidFill>
                <a:srgbClr val="002060"/>
              </a:solidFill>
            </a:endParaRPr>
          </a:p>
        </p:txBody>
      </p:sp>
      <p:pic>
        <p:nvPicPr>
          <p:cNvPr id="5" name="Resim 4" descr="C:\Users\nazmi\Downloads\WhatsApp Image 2023-04-07 at 15.46.03.jpeg"/>
          <p:cNvPicPr/>
          <p:nvPr/>
        </p:nvPicPr>
        <p:blipFill>
          <a:blip r:embed="rId2">
            <a:extLst>
              <a:ext uri="{28A0092B-C50C-407E-A947-70E740481C1C}">
                <a14:useLocalDpi xmlns:a14="http://schemas.microsoft.com/office/drawing/2010/main" val="0"/>
              </a:ext>
            </a:extLst>
          </a:blip>
          <a:srcRect/>
          <a:stretch>
            <a:fillRect/>
          </a:stretch>
        </p:blipFill>
        <p:spPr bwMode="auto">
          <a:xfrm>
            <a:off x="3132113" y="3666482"/>
            <a:ext cx="5400600" cy="3045797"/>
          </a:xfrm>
          <a:prstGeom prst="rect">
            <a:avLst/>
          </a:prstGeom>
          <a:noFill/>
          <a:ln>
            <a:noFill/>
          </a:ln>
        </p:spPr>
      </p:pic>
    </p:spTree>
    <p:extLst>
      <p:ext uri="{BB962C8B-B14F-4D97-AF65-F5344CB8AC3E}">
        <p14:creationId xmlns:p14="http://schemas.microsoft.com/office/powerpoint/2010/main" val="603967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611833" y="296813"/>
            <a:ext cx="10729192" cy="4985980"/>
          </a:xfrm>
          <a:prstGeom prst="rect">
            <a:avLst/>
          </a:prstGeom>
        </p:spPr>
        <p:txBody>
          <a:bodyPr wrap="square">
            <a:spAutoFit/>
          </a:bodyPr>
          <a:lstStyle/>
          <a:p>
            <a:pPr algn="ctr"/>
            <a:r>
              <a:rPr lang="tr-TR" sz="2400" b="1" dirty="0">
                <a:solidFill>
                  <a:srgbClr val="002060"/>
                </a:solidFill>
                <a:effectLst>
                  <a:outerShdw blurRad="38100" dist="38100" dir="2700000" algn="tl">
                    <a:srgbClr val="000000">
                      <a:alpha val="43137"/>
                    </a:srgbClr>
                  </a:outerShdw>
                </a:effectLst>
                <a:latin typeface="Arial Black" pitchFamily="34" charset="0"/>
              </a:rPr>
              <a:t>ÖZKOÇLAR OTEL TARİHÇE</a:t>
            </a:r>
          </a:p>
          <a:p>
            <a:endParaRPr lang="tr-TR" dirty="0"/>
          </a:p>
          <a:p>
            <a:pPr algn="ctr"/>
            <a:r>
              <a:rPr lang="tr-TR" dirty="0"/>
              <a:t>100 Yıllık Tarih Canlanıyor!</a:t>
            </a:r>
          </a:p>
          <a:p>
            <a:pPr algn="ctr"/>
            <a:endParaRPr lang="tr-TR" dirty="0"/>
          </a:p>
          <a:p>
            <a:r>
              <a:rPr lang="tr-TR" sz="1800" dirty="0"/>
              <a:t>Ereğli'nin böyle bir otele ihtiyacı olduğunu düşündük ve bu yönde bir yatırım yapma kararı aldık. Otelimizin binası geçmişte kullanılmış tarihi bir binadır. Bu binayı 1909 yılında Ereğli'de bulunan Ermeni sakinlerden </a:t>
            </a:r>
            <a:r>
              <a:rPr lang="tr-TR" sz="1800" dirty="0" err="1"/>
              <a:t>İnkebpyan</a:t>
            </a:r>
            <a:r>
              <a:rPr lang="tr-TR" sz="1800" dirty="0"/>
              <a:t> </a:t>
            </a:r>
            <a:r>
              <a:rPr lang="tr-TR" sz="1800" dirty="0" err="1"/>
              <a:t>Bedros</a:t>
            </a:r>
            <a:r>
              <a:rPr lang="tr-TR" sz="1800" dirty="0"/>
              <a:t> isimli birisi yaptırmış ve 1915 olaylarında bu yapıyı Ereğli' li Cemil Bey'e satmış günümüze kadar da Cemil Bey Konağı olarak  gelmiştir.</a:t>
            </a:r>
          </a:p>
          <a:p>
            <a:endParaRPr lang="tr-TR" sz="1800" dirty="0"/>
          </a:p>
          <a:p>
            <a:r>
              <a:rPr lang="tr-TR" sz="1800" dirty="0"/>
              <a:t>Biz de Ereğli'deki bu tarihi dokuyu hem yaşatmak, hem korumak hem de burada vatandaşlara hizmet verebilmek amacı ile yatırıma dönüştürdük.  2007 yılında başladığımız restorasyon işlemlerini Haziran 2010 'da tamamladık.</a:t>
            </a:r>
          </a:p>
          <a:p>
            <a:r>
              <a:rPr lang="tr-TR" sz="1800" dirty="0"/>
              <a:t>Geçmiş mimari projeler ve eski fotoğraflar incelenerek aslına uygun restore edilen </a:t>
            </a:r>
            <a:r>
              <a:rPr lang="tr-TR" sz="1800" b="1" dirty="0" err="1"/>
              <a:t>Özkoçlar</a:t>
            </a:r>
            <a:r>
              <a:rPr lang="tr-TR" sz="1800" b="1" dirty="0"/>
              <a:t> Hotel</a:t>
            </a:r>
            <a:r>
              <a:rPr lang="tr-TR" sz="1800" dirty="0"/>
              <a:t>; 14 Standart oda, 5 </a:t>
            </a:r>
            <a:r>
              <a:rPr lang="tr-TR" sz="1800" dirty="0" err="1"/>
              <a:t>Delux</a:t>
            </a:r>
            <a:r>
              <a:rPr lang="tr-TR" sz="1800" dirty="0"/>
              <a:t> oda, 1 </a:t>
            </a:r>
            <a:r>
              <a:rPr lang="tr-TR" sz="1800" dirty="0" err="1"/>
              <a:t>Suit</a:t>
            </a:r>
            <a:r>
              <a:rPr lang="tr-TR" sz="1800" dirty="0"/>
              <a:t> oda, 1 Kral dairesi olmak üzere toplam 21 odası ile, Ereğli için  yeni bir konaklama merkezi olarak hizmete girmiştir.  </a:t>
            </a:r>
          </a:p>
          <a:p>
            <a:endParaRPr lang="tr-TR" sz="1800" dirty="0"/>
          </a:p>
          <a:p>
            <a:r>
              <a:rPr lang="tr-TR" sz="1800" dirty="0"/>
              <a:t>Otelimizde engellilere uygun odalar veya kolay erişim sağlayacak olanaklar mevcut değildir</a:t>
            </a:r>
            <a:r>
              <a:rPr lang="tr-TR" dirty="0"/>
              <a:t>.</a:t>
            </a:r>
          </a:p>
        </p:txBody>
      </p:sp>
    </p:spTree>
    <p:extLst>
      <p:ext uri="{BB962C8B-B14F-4D97-AF65-F5344CB8AC3E}">
        <p14:creationId xmlns:p14="http://schemas.microsoft.com/office/powerpoint/2010/main" val="192977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74526" y="288941"/>
            <a:ext cx="10971119" cy="5388568"/>
          </a:xfrm>
          <a:prstGeom prst="rect">
            <a:avLst/>
          </a:prstGeom>
          <a:noFill/>
        </p:spPr>
        <p:txBody>
          <a:bodyPr wrap="square" lIns="109134" tIns="54567" rIns="109134" bIns="54567" rtlCol="0">
            <a:spAutoFit/>
          </a:bodyPr>
          <a:lstStyle/>
          <a:p>
            <a:endParaRPr lang="tr-TR" sz="1700" dirty="0">
              <a:solidFill>
                <a:schemeClr val="accent5">
                  <a:lumMod val="75000"/>
                </a:schemeClr>
              </a:solidFill>
              <a:ea typeface="Arial Unicode MS" pitchFamily="34" charset="-128"/>
              <a:cs typeface="Arial Unicode MS" pitchFamily="34" charset="-128"/>
            </a:endParaRPr>
          </a:p>
          <a:p>
            <a:r>
              <a:rPr lang="tr-TR" sz="1700" b="1" dirty="0" smtClean="0">
                <a:solidFill>
                  <a:srgbClr val="002060"/>
                </a:solidFill>
              </a:rPr>
              <a:t>VİZYONUMUZ</a:t>
            </a:r>
          </a:p>
          <a:p>
            <a:r>
              <a:rPr lang="tr-TR" sz="1800" dirty="0"/>
              <a:t>Çağımızın evrensel koşullarına uyumlu bir şekilde ileriye doğru yol alırken, toplumların kalkınmasına ve refahına katkıda bulunan, sektörle ilişki içinde olan tüm kişi ve kuruluşların güvendiği, saygı duyduğu ve çalışmak istediği bir firma </a:t>
            </a:r>
            <a:r>
              <a:rPr lang="tr-TR" sz="1800" dirty="0" err="1" smtClean="0"/>
              <a:t>olmaK</a:t>
            </a:r>
            <a:r>
              <a:rPr lang="tr-TR" sz="1800" dirty="0" smtClean="0"/>
              <a:t>.</a:t>
            </a:r>
            <a:r>
              <a:rPr lang="tr-TR" sz="1700" b="1" dirty="0" smtClean="0">
                <a:solidFill>
                  <a:schemeClr val="accent5">
                    <a:lumMod val="75000"/>
                  </a:schemeClr>
                </a:solidFill>
              </a:rPr>
              <a:t> </a:t>
            </a:r>
            <a:endParaRPr lang="tr-TR" sz="1700" b="1" dirty="0">
              <a:solidFill>
                <a:schemeClr val="accent5">
                  <a:lumMod val="75000"/>
                </a:schemeClr>
              </a:solidFill>
            </a:endParaRPr>
          </a:p>
          <a:p>
            <a:pPr fontAlgn="base"/>
            <a:endParaRPr lang="tr-TR" sz="1700" dirty="0">
              <a:solidFill>
                <a:schemeClr val="accent5">
                  <a:lumMod val="75000"/>
                </a:schemeClr>
              </a:solidFill>
              <a:effectLst>
                <a:outerShdw blurRad="38100" dist="38100" dir="2700000" algn="tl">
                  <a:srgbClr val="000000">
                    <a:alpha val="43137"/>
                  </a:srgbClr>
                </a:outerShdw>
              </a:effectLst>
              <a:ea typeface="Arial Unicode MS" pitchFamily="34" charset="-128"/>
              <a:cs typeface="Arial Unicode MS" pitchFamily="34" charset="-128"/>
            </a:endParaRPr>
          </a:p>
          <a:p>
            <a:pPr fontAlgn="base"/>
            <a:r>
              <a:rPr lang="tr-TR" sz="1700" b="1" dirty="0" smtClean="0">
                <a:solidFill>
                  <a:srgbClr val="002060"/>
                </a:solidFill>
                <a:ea typeface="Arial Unicode MS" pitchFamily="34" charset="-128"/>
                <a:cs typeface="Arial Unicode MS" pitchFamily="34" charset="-128"/>
              </a:rPr>
              <a:t>MİSYONUMUZ</a:t>
            </a:r>
          </a:p>
          <a:p>
            <a:r>
              <a:rPr lang="tr-TR" sz="1800" dirty="0"/>
              <a:t>Faaliyette bulunduğumuz sektörde; bireye ve topluma saygılı, hukuka, ekonomik ve ahlaki ilkelere bağlı, sağlık, emniyet ve çevreye duyarlı olarak müşterilerimizin ve çalışanlarımızın beklentilerini en üst seviyede karşılamanın, Geleceğimizin sağlam temelleri ve müşteri memnuniyeti için tüm çalışanlarımızın gönüllü katılımı ile,</a:t>
            </a:r>
          </a:p>
          <a:p>
            <a:r>
              <a:rPr lang="tr-TR" sz="1800" dirty="0"/>
              <a:t>Hizmette verimlilik ve kaliteyi sürekli kılmanın, Hizmet maliyetlerini düşürerek rekabet gücümüzü korumanın,</a:t>
            </a:r>
          </a:p>
          <a:p>
            <a:r>
              <a:rPr lang="tr-TR" sz="1800" dirty="0"/>
              <a:t>Kalitemizi sürekli geliştirmenin,</a:t>
            </a:r>
          </a:p>
          <a:p>
            <a:r>
              <a:rPr lang="tr-TR" sz="1800" dirty="0"/>
              <a:t>Çalışma yaşamının kalitesini iyileştirmenin,</a:t>
            </a:r>
          </a:p>
          <a:p>
            <a:r>
              <a:rPr lang="tr-TR" sz="1800" dirty="0"/>
              <a:t>Çalışanlarımızın eğitimine önem vermenin,</a:t>
            </a:r>
          </a:p>
          <a:p>
            <a:r>
              <a:rPr lang="tr-TR" sz="1800" dirty="0"/>
              <a:t>Çağdaş teknolojiyi izlemenin,</a:t>
            </a:r>
          </a:p>
          <a:p>
            <a:r>
              <a:rPr lang="tr-TR" sz="1800" dirty="0"/>
              <a:t>Doğal çevrenin korunmasına özen göstermenin,</a:t>
            </a:r>
          </a:p>
          <a:p>
            <a:r>
              <a:rPr lang="tr-TR" sz="1800" dirty="0"/>
              <a:t>Kalite konusunda tüm çalışanların duyarlı olmasını sağlamanın, ‘sürdürülebilirlik’ amacımızda bize ışık tutacağına inanıyor ve </a:t>
            </a:r>
            <a:r>
              <a:rPr lang="tr-TR" sz="1800" dirty="0" smtClean="0"/>
              <a:t> </a:t>
            </a:r>
            <a:r>
              <a:rPr lang="tr-TR" sz="1800" dirty="0"/>
              <a:t>kabul ediyoruz.</a:t>
            </a:r>
          </a:p>
          <a:p>
            <a:pPr fontAlgn="base"/>
            <a:endParaRPr lang="tr-TR" sz="1700" b="1" dirty="0">
              <a:solidFill>
                <a:schemeClr val="accent5">
                  <a:lumMod val="75000"/>
                </a:schemeClr>
              </a:solidFill>
              <a:ea typeface="Arial Unicode MS" pitchFamily="34" charset="-128"/>
              <a:cs typeface="Arial Unicode MS" pitchFamily="34" charset="-128"/>
            </a:endParaRPr>
          </a:p>
        </p:txBody>
      </p:sp>
    </p:spTree>
    <p:extLst>
      <p:ext uri="{BB962C8B-B14F-4D97-AF65-F5344CB8AC3E}">
        <p14:creationId xmlns:p14="http://schemas.microsoft.com/office/powerpoint/2010/main" val="2862522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3921" y="305091"/>
            <a:ext cx="10759445" cy="5588623"/>
          </a:xfrm>
          <a:prstGeom prst="rect">
            <a:avLst/>
          </a:prstGeom>
          <a:noFill/>
        </p:spPr>
        <p:txBody>
          <a:bodyPr wrap="square" lIns="109134" tIns="54567" rIns="109134" bIns="54567" rtlCol="0">
            <a:spAutoFit/>
          </a:bodyPr>
          <a:lstStyle/>
          <a:p>
            <a:pPr algn="ctr"/>
            <a:r>
              <a:rPr lang="tr-TR" b="1" u="sng" dirty="0">
                <a:solidFill>
                  <a:srgbClr val="002060"/>
                </a:solidFill>
              </a:rPr>
              <a:t>SÜRDÜRÜLEBİLİRLİK POLİTİKAMIZ</a:t>
            </a:r>
          </a:p>
          <a:p>
            <a:pPr algn="ctr"/>
            <a:r>
              <a:rPr lang="tr-TR" sz="1900" b="1" dirty="0" smtClean="0">
                <a:solidFill>
                  <a:srgbClr val="002060"/>
                </a:solidFill>
              </a:rPr>
              <a:t>ÖZKOÇLAR OTEL</a:t>
            </a:r>
            <a:endParaRPr lang="tr-TR" sz="1900" b="1" dirty="0">
              <a:solidFill>
                <a:srgbClr val="002060"/>
              </a:solidFill>
            </a:endParaRPr>
          </a:p>
          <a:p>
            <a:pPr algn="ctr"/>
            <a:r>
              <a:rPr lang="tr-TR" sz="1900" b="1" dirty="0">
                <a:solidFill>
                  <a:srgbClr val="002060"/>
                </a:solidFill>
              </a:rPr>
              <a:t>YÖNETİMİ OLARAK</a:t>
            </a:r>
          </a:p>
          <a:p>
            <a:pPr algn="ctr"/>
            <a:r>
              <a:rPr lang="tr-TR" sz="1900" b="1" dirty="0">
                <a:solidFill>
                  <a:srgbClr val="002060"/>
                </a:solidFill>
              </a:rPr>
              <a:t>DOĞAMIZI VE GELECEĞMİZİ ÖNEMSİYORUZ</a:t>
            </a:r>
          </a:p>
          <a:p>
            <a:r>
              <a:rPr lang="tr-TR" sz="1900" dirty="0">
                <a:solidFill>
                  <a:srgbClr val="002060"/>
                </a:solidFill>
              </a:rPr>
              <a:t> </a:t>
            </a:r>
            <a:endParaRPr lang="tr-TR" sz="1900" b="1" dirty="0">
              <a:solidFill>
                <a:srgbClr val="002060"/>
              </a:solidFill>
            </a:endParaRPr>
          </a:p>
          <a:p>
            <a:pPr marL="341043" indent="-341043">
              <a:buFont typeface="Wingdings" pitchFamily="2" charset="2"/>
              <a:buChar char="v"/>
            </a:pPr>
            <a:r>
              <a:rPr lang="tr-TR" sz="1700" dirty="0" smtClean="0"/>
              <a:t>Yürürlükte olan çevre, iş sağlığı ve güvenliği, insan hakları ile ilgili ulusal ve uluslararası mevzuat ve düzenlemelere uyar, sürdürülebilirlik alanındaki gelişmeleri takip ederek bu gelişmeleri tesis politikalarına entegre ederiz.</a:t>
            </a:r>
          </a:p>
          <a:p>
            <a:r>
              <a:rPr lang="tr-TR" sz="1700" dirty="0"/>
              <a:t> </a:t>
            </a:r>
          </a:p>
          <a:p>
            <a:pPr marL="341043" indent="-341043">
              <a:buFont typeface="Wingdings" pitchFamily="2" charset="2"/>
              <a:buChar char="v"/>
            </a:pPr>
            <a:r>
              <a:rPr lang="tr-TR" sz="1700" dirty="0"/>
              <a:t>Bulunduğumuz bölgede yerel istihdamı artırmak, doğal yaşamı korumak ve zenginleştirmek için gerekli her türlü önlemi alır, çevremize sahip çıkmak adına yaptığımız tüm faaliyetleri kamuoyu ile paylaşırız.</a:t>
            </a:r>
          </a:p>
          <a:p>
            <a:r>
              <a:rPr lang="tr-TR" sz="1700" dirty="0"/>
              <a:t> </a:t>
            </a:r>
          </a:p>
          <a:p>
            <a:pPr marL="341043" indent="-341043">
              <a:buFont typeface="Wingdings" pitchFamily="2" charset="2"/>
              <a:buChar char="v"/>
            </a:pPr>
            <a:r>
              <a:rPr lang="tr-TR" sz="1700" dirty="0"/>
              <a:t>Tüm işletme çalışanlarımızın ve paydaşlarımızın sürdürülebilirlik konularında sürekli bilgilendirilmesi ve süreçlere aktif olarak katılımının sağlayarak bu konulardaki duyarlılığın artırılması hedefliyoruz.</a:t>
            </a:r>
          </a:p>
          <a:p>
            <a:r>
              <a:rPr lang="tr-TR" sz="1700" dirty="0"/>
              <a:t> </a:t>
            </a:r>
          </a:p>
          <a:p>
            <a:pPr marL="341043" indent="-341043">
              <a:buFont typeface="Wingdings" pitchFamily="2" charset="2"/>
              <a:buChar char="v"/>
            </a:pPr>
            <a:r>
              <a:rPr lang="tr-TR" sz="1700" dirty="0"/>
              <a:t>Her türlü kaynaktan gelen tüm misafir şikayetlerini takip etmek, şikayetleri çözümlemek ve misafirlerimizi bu konuda bilgilendirerek şikayetleri kendimiz için fırsata dönüştürmek öncelikli değerlerimizdir.</a:t>
            </a:r>
          </a:p>
          <a:p>
            <a:endParaRPr lang="tr-TR" sz="1700" dirty="0"/>
          </a:p>
          <a:p>
            <a:pPr marL="341043" indent="-341043">
              <a:buFont typeface="Wingdings" pitchFamily="2" charset="2"/>
              <a:buChar char="v"/>
            </a:pPr>
            <a:r>
              <a:rPr lang="tr-TR" sz="1700" dirty="0" smtClean="0"/>
              <a:t>Yerel yönetimler, tedarikçi firmalar ve sivil toplum kuruluşlarıyla işbirliği yaparak çevre koruma ve sosyal sorumluluk projeleri üretilmesine katkıda bulunuruz.</a:t>
            </a:r>
          </a:p>
          <a:p>
            <a:endParaRPr lang="tr-TR" dirty="0"/>
          </a:p>
        </p:txBody>
      </p:sp>
    </p:spTree>
    <p:extLst>
      <p:ext uri="{BB962C8B-B14F-4D97-AF65-F5344CB8AC3E}">
        <p14:creationId xmlns:p14="http://schemas.microsoft.com/office/powerpoint/2010/main" val="248768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701043" y="320480"/>
            <a:ext cx="10375829" cy="5865621"/>
          </a:xfrm>
          <a:prstGeom prst="rect">
            <a:avLst/>
          </a:prstGeom>
          <a:noFill/>
        </p:spPr>
        <p:txBody>
          <a:bodyPr wrap="square" lIns="109134" tIns="54567" rIns="109134" bIns="54567" rtlCol="0">
            <a:spAutoFit/>
          </a:bodyPr>
          <a:lstStyle/>
          <a:p>
            <a:pPr algn="ctr"/>
            <a:r>
              <a:rPr lang="tr-TR" sz="1700" b="1" u="sng" dirty="0">
                <a:solidFill>
                  <a:srgbClr val="002060"/>
                </a:solidFill>
              </a:rPr>
              <a:t>SÜRDÜRÜLEBİLİRLİK POLİTİKAMIZ</a:t>
            </a:r>
          </a:p>
          <a:p>
            <a:endParaRPr lang="tr-TR" sz="1700" b="1" u="sng" dirty="0">
              <a:solidFill>
                <a:schemeClr val="accent5">
                  <a:lumMod val="75000"/>
                </a:schemeClr>
              </a:solidFill>
            </a:endParaRPr>
          </a:p>
          <a:p>
            <a:pPr marL="341043" indent="-341043">
              <a:buFont typeface="Wingdings" pitchFamily="2" charset="2"/>
              <a:buChar char="v"/>
            </a:pPr>
            <a:r>
              <a:rPr lang="tr-TR" sz="1700" dirty="0"/>
              <a:t>Faaliyetlerimiz kapsamında yerel toplumun refahı, istihdam kalitesi, sosyal eşitlik, ziyaretçi memnuniyeti, kültürel zenginlik, fiziksel bütünlük, biyolojik çeşitlilik, kaynak verimliliği ve çevresel temizlik konularında hassasiyet gösteriyoruz.</a:t>
            </a:r>
          </a:p>
          <a:p>
            <a:endParaRPr lang="tr-TR" sz="1700" dirty="0"/>
          </a:p>
          <a:p>
            <a:pPr marL="341043" indent="-341043">
              <a:buFont typeface="Wingdings" pitchFamily="2" charset="2"/>
              <a:buChar char="v"/>
            </a:pPr>
            <a:r>
              <a:rPr lang="tr-TR" sz="1700" dirty="0"/>
              <a:t>Doğal kaynakların kullanımını, enerji tüketimini, hava, su ve toprak kirlenmesini en aza indirmek için gayret ederiz.</a:t>
            </a:r>
          </a:p>
          <a:p>
            <a:endParaRPr lang="tr-TR" sz="1700" dirty="0"/>
          </a:p>
          <a:p>
            <a:pPr marL="341043" indent="-341043">
              <a:buFont typeface="Wingdings" pitchFamily="2" charset="2"/>
              <a:buChar char="v"/>
            </a:pPr>
            <a:r>
              <a:rPr lang="tr-TR" sz="1700" dirty="0"/>
              <a:t>Tesisimizin </a:t>
            </a:r>
            <a:r>
              <a:rPr lang="tr-TR" sz="1700" dirty="0" err="1"/>
              <a:t>operasyonel</a:t>
            </a:r>
            <a:r>
              <a:rPr lang="tr-TR" sz="1700" dirty="0"/>
              <a:t> hizmetlerinden dolayı oluşan elektrik, su, doğal gaz kullanımı, kâğıt tüketimi ve CO2 emisyonu gibi iç çevresel etkilerin kontrolü sağlıyoruz,</a:t>
            </a:r>
          </a:p>
          <a:p>
            <a:endParaRPr lang="tr-TR" sz="1700" dirty="0"/>
          </a:p>
          <a:p>
            <a:pPr marL="341043" indent="-341043">
              <a:buFont typeface="Wingdings" pitchFamily="2" charset="2"/>
              <a:buChar char="v"/>
            </a:pPr>
            <a:r>
              <a:rPr lang="tr-TR" sz="1700" dirty="0"/>
              <a:t>Tedarikçilerimizi seçerken ürünler için aradığımız kriterler çevre duyarlılığı adına geri dönüştürülmüş ürünlerden veya geri dönüştürülebilir olan ürünleri sertifikalı tedarikçilerden temin etmek önceliğimizdir.</a:t>
            </a:r>
          </a:p>
          <a:p>
            <a:r>
              <a:rPr lang="tr-TR" sz="1700" dirty="0"/>
              <a:t> </a:t>
            </a:r>
          </a:p>
          <a:p>
            <a:pPr marL="341043" indent="-341043">
              <a:buFont typeface="Wingdings" pitchFamily="2" charset="2"/>
              <a:buChar char="v"/>
            </a:pPr>
            <a:r>
              <a:rPr lang="tr-TR" sz="1700" dirty="0"/>
              <a:t>Su ve enerji tasarrufu sağlayan, katı atıkları azaltan, geri dönüşüm ve yeniden kullanım programları uygulayan, sürdürülebilir çevre düzenlemeleri ve ekonomik çözümler geliştiren sistemler konusunda araştırma ve geliştirme konusunda hassas davranıyoruz.</a:t>
            </a:r>
          </a:p>
          <a:p>
            <a:endParaRPr lang="tr-TR" sz="1700" dirty="0"/>
          </a:p>
          <a:p>
            <a:pPr marL="341043" indent="-341043">
              <a:buFont typeface="Wingdings" pitchFamily="2" charset="2"/>
              <a:buChar char="v"/>
            </a:pPr>
            <a:r>
              <a:rPr lang="tr-TR" sz="1700" dirty="0"/>
              <a:t>Doğal ve kültürel mirasın korunmasını, bölge halkı ile ziyaretçilerin yaşam kalitelerinin artmasına, hem misafir hem personelin bilinçlenmesine katkı sağlamayı hedefliyoruz</a:t>
            </a:r>
            <a:r>
              <a:rPr lang="tr-TR" sz="1700" dirty="0">
                <a:solidFill>
                  <a:schemeClr val="accent5">
                    <a:lumMod val="75000"/>
                  </a:schemeClr>
                </a:solidFill>
              </a:rPr>
              <a:t>.</a:t>
            </a:r>
          </a:p>
          <a:p>
            <a:endParaRPr lang="tr-TR" sz="1700" dirty="0">
              <a:solidFill>
                <a:schemeClr val="accent6">
                  <a:lumMod val="50000"/>
                </a:schemeClr>
              </a:solidFill>
            </a:endParaRPr>
          </a:p>
        </p:txBody>
      </p:sp>
    </p:spTree>
    <p:extLst>
      <p:ext uri="{BB962C8B-B14F-4D97-AF65-F5344CB8AC3E}">
        <p14:creationId xmlns:p14="http://schemas.microsoft.com/office/powerpoint/2010/main" val="260295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tin kutusu 4"/>
          <p:cNvSpPr txBox="1"/>
          <p:nvPr/>
        </p:nvSpPr>
        <p:spPr>
          <a:xfrm>
            <a:off x="271454" y="610885"/>
            <a:ext cx="11377263" cy="5604011"/>
          </a:xfrm>
          <a:prstGeom prst="rect">
            <a:avLst/>
          </a:prstGeom>
          <a:noFill/>
        </p:spPr>
        <p:txBody>
          <a:bodyPr wrap="square" lIns="109134" tIns="54567" rIns="109134" bIns="54567" rtlCol="0">
            <a:spAutoFit/>
          </a:bodyPr>
          <a:lstStyle/>
          <a:p>
            <a:pPr algn="ctr"/>
            <a:r>
              <a:rPr lang="tr-TR" sz="2000" b="1" u="sng" dirty="0">
                <a:solidFill>
                  <a:srgbClr val="002060"/>
                </a:solidFill>
              </a:rPr>
              <a:t>SÜRDÜRÜLEBİLİRLİK POLİTİKAMIZ</a:t>
            </a:r>
          </a:p>
          <a:p>
            <a:pPr algn="ctr"/>
            <a:endParaRPr lang="tr-TR" sz="1700" b="1" u="sng" dirty="0">
              <a:solidFill>
                <a:schemeClr val="accent5">
                  <a:lumMod val="75000"/>
                </a:schemeClr>
              </a:solidFill>
            </a:endParaRPr>
          </a:p>
          <a:p>
            <a:pPr lvl="0" algn="ctr"/>
            <a:endParaRPr lang="tr-TR" sz="1700" dirty="0">
              <a:solidFill>
                <a:schemeClr val="accent5">
                  <a:lumMod val="75000"/>
                </a:schemeClr>
              </a:solidFill>
            </a:endParaRPr>
          </a:p>
          <a:p>
            <a:pPr marL="341043" indent="-341043">
              <a:buFont typeface="Wingdings" pitchFamily="2" charset="2"/>
              <a:buChar char="v"/>
            </a:pPr>
            <a:r>
              <a:rPr lang="tr-TR" sz="1700" dirty="0"/>
              <a:t>Karbon ayak izinin periyodik olarak hesaplanması ve karbon ayak izinin ve sera gazının mümkün olan en aza indirme prensipleri ile faaliyetlerimizin sürdürülmesi hedefliyoruz.</a:t>
            </a:r>
          </a:p>
          <a:p>
            <a:r>
              <a:rPr lang="tr-TR" sz="1700" dirty="0"/>
              <a:t> </a:t>
            </a:r>
          </a:p>
          <a:p>
            <a:pPr marL="341043" indent="-341043">
              <a:buFont typeface="Wingdings" pitchFamily="2" charset="2"/>
              <a:buChar char="v"/>
            </a:pPr>
            <a:r>
              <a:rPr lang="tr-TR" sz="1700" dirty="0"/>
              <a:t>Tesisimiz çevre dostu kimyasal kullanımını ve çevre dostu kimyasalların kullanımını artırıcı bir satın alma politikası izlemektedir.</a:t>
            </a:r>
          </a:p>
          <a:p>
            <a:pPr marL="341043" indent="-341043">
              <a:buFont typeface="Wingdings" pitchFamily="2" charset="2"/>
              <a:buChar char="v"/>
            </a:pPr>
            <a:endParaRPr lang="tr-TR" sz="1700" dirty="0"/>
          </a:p>
          <a:p>
            <a:pPr marL="341043" indent="-341043">
              <a:buFont typeface="Wingdings" pitchFamily="2" charset="2"/>
              <a:buChar char="v"/>
            </a:pPr>
            <a:r>
              <a:rPr lang="tr-TR" sz="1700" dirty="0"/>
              <a:t>“Sıfır Atık” belgeli tesisimiz çevrenin korunması, kirliliğin azaltılması ve olumsuz etkilerinin azaltılmasını hedeflemektedir.</a:t>
            </a:r>
          </a:p>
          <a:p>
            <a:r>
              <a:rPr lang="tr-TR" sz="1700" dirty="0"/>
              <a:t> </a:t>
            </a:r>
          </a:p>
          <a:p>
            <a:pPr marL="341043" indent="-341043">
              <a:buFont typeface="Wingdings" pitchFamily="2" charset="2"/>
              <a:buChar char="v"/>
            </a:pPr>
            <a:r>
              <a:rPr lang="tr-TR" sz="1700" dirty="0"/>
              <a:t>Atıklarımızı kaynağına, gruplarına ve tehlike sınıflarına göre en etkin şekilde ayrılması hedeflenmektedir.</a:t>
            </a:r>
          </a:p>
          <a:p>
            <a:r>
              <a:rPr lang="tr-TR" sz="1700" dirty="0"/>
              <a:t> </a:t>
            </a:r>
          </a:p>
          <a:p>
            <a:pPr marL="341043" indent="-341043">
              <a:buFont typeface="Wingdings" pitchFamily="2" charset="2"/>
              <a:buChar char="v"/>
            </a:pPr>
            <a:r>
              <a:rPr lang="tr-TR" sz="1700" dirty="0"/>
              <a:t>Sektöre çalışan kazandırılması ve sosyal sorumluluk gereği eğitime önem verilip Meslek liseleri gibi eğitim kuruluşlarında okuyan öğrencilere fırsat tanımaktayız.</a:t>
            </a:r>
          </a:p>
          <a:p>
            <a:r>
              <a:rPr lang="tr-TR" sz="1700" dirty="0"/>
              <a:t> </a:t>
            </a:r>
          </a:p>
          <a:p>
            <a:pPr marL="341043" indent="-341043">
              <a:buFont typeface="Wingdings" pitchFamily="2" charset="2"/>
              <a:buChar char="v"/>
            </a:pPr>
            <a:r>
              <a:rPr lang="tr-TR" sz="1700" dirty="0"/>
              <a:t>Tesislerimizde çocuk işçi çalıştırılmasına müsaade edilmez ve aynı hassasiyet de tüm iş ortaklarımızdan beklenir.</a:t>
            </a:r>
          </a:p>
          <a:p>
            <a:endParaRPr lang="tr-TR" sz="1700" dirty="0"/>
          </a:p>
          <a:p>
            <a:pPr marL="341043" indent="-341043">
              <a:buFont typeface="Wingdings" pitchFamily="2" charset="2"/>
              <a:buChar char="v"/>
            </a:pPr>
            <a:r>
              <a:rPr lang="tr-TR" sz="1700" dirty="0"/>
              <a:t>Personellerimiz arasında cinsiyet ayrımı yapılmaz. Kadınlarımızın iş gücüne katılımını destekler ve eşit ücret politikası uygulamaktayız.</a:t>
            </a:r>
          </a:p>
          <a:p>
            <a:endParaRPr lang="tr-TR" sz="1700" dirty="0">
              <a:solidFill>
                <a:schemeClr val="accent6">
                  <a:lumMod val="50000"/>
                </a:schemeClr>
              </a:solidFill>
            </a:endParaRPr>
          </a:p>
        </p:txBody>
      </p:sp>
    </p:spTree>
    <p:extLst>
      <p:ext uri="{BB962C8B-B14F-4D97-AF65-F5344CB8AC3E}">
        <p14:creationId xmlns:p14="http://schemas.microsoft.com/office/powerpoint/2010/main" val="1346207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4986" y="122760"/>
            <a:ext cx="10385204" cy="4449849"/>
          </a:xfrm>
          <a:prstGeom prst="rect">
            <a:avLst/>
          </a:prstGeom>
          <a:noFill/>
        </p:spPr>
        <p:txBody>
          <a:bodyPr wrap="square" lIns="109134" tIns="54567" rIns="109134" bIns="54567" rtlCol="0">
            <a:spAutoFit/>
          </a:bodyPr>
          <a:lstStyle/>
          <a:p>
            <a:pPr algn="ctr"/>
            <a:r>
              <a:rPr lang="tr-TR" sz="2400" b="1" dirty="0">
                <a:solidFill>
                  <a:srgbClr val="002060"/>
                </a:solidFill>
                <a:effectLst>
                  <a:outerShdw blurRad="38100" dist="38100" dir="2700000" algn="tl">
                    <a:srgbClr val="000000">
                      <a:alpha val="43137"/>
                    </a:srgbClr>
                  </a:outerShdw>
                </a:effectLst>
              </a:rPr>
              <a:t>ATIK YÖNETİMİ</a:t>
            </a:r>
          </a:p>
          <a:p>
            <a:endParaRPr lang="tr-TR" sz="1700" b="1" dirty="0">
              <a:solidFill>
                <a:schemeClr val="accent5">
                  <a:lumMod val="75000"/>
                </a:schemeClr>
              </a:solidFill>
              <a:effectLst>
                <a:outerShdw blurRad="38100" dist="38100" dir="2700000" algn="tl">
                  <a:srgbClr val="000000">
                    <a:alpha val="43137"/>
                  </a:srgbClr>
                </a:outerShdw>
              </a:effectLst>
            </a:endParaRPr>
          </a:p>
          <a:p>
            <a:endParaRPr lang="tr-TR" sz="1700" b="1" dirty="0">
              <a:solidFill>
                <a:schemeClr val="accent5">
                  <a:lumMod val="75000"/>
                </a:schemeClr>
              </a:solidFill>
              <a:effectLst>
                <a:outerShdw blurRad="38100" dist="38100" dir="2700000" algn="tl">
                  <a:srgbClr val="000000">
                    <a:alpha val="43137"/>
                  </a:srgbClr>
                </a:outerShdw>
              </a:effectLst>
            </a:endParaRPr>
          </a:p>
          <a:p>
            <a:r>
              <a:rPr lang="en-US" sz="1700" b="1" dirty="0">
                <a:solidFill>
                  <a:srgbClr val="002060"/>
                </a:solidFill>
              </a:rPr>
              <a:t>ÇEVRE KORUMA VE ATIK YÖNETİMİ </a:t>
            </a:r>
            <a:r>
              <a:rPr lang="en-US" sz="1700" b="1" dirty="0" smtClean="0">
                <a:solidFill>
                  <a:srgbClr val="002060"/>
                </a:solidFill>
              </a:rPr>
              <a:t>POLİTİKASI</a:t>
            </a:r>
            <a:endParaRPr lang="tr-TR" sz="1700" b="1" dirty="0" smtClean="0">
              <a:solidFill>
                <a:srgbClr val="002060"/>
              </a:solidFill>
            </a:endParaRPr>
          </a:p>
          <a:p>
            <a:endParaRPr lang="tr-TR" sz="1700" b="1" dirty="0"/>
          </a:p>
          <a:p>
            <a:endParaRPr lang="tr-TR" sz="1700" dirty="0"/>
          </a:p>
          <a:p>
            <a:r>
              <a:rPr lang="en-US" sz="1800" b="1" dirty="0">
                <a:cs typeface="Arial" pitchFamily="34" charset="0"/>
              </a:rPr>
              <a:t>» </a:t>
            </a:r>
            <a:r>
              <a:rPr lang="en-US" sz="1700" dirty="0" err="1" smtClean="0"/>
              <a:t>Yasal</a:t>
            </a:r>
            <a:r>
              <a:rPr lang="en-US" sz="1700" dirty="0" smtClean="0"/>
              <a:t> </a:t>
            </a:r>
            <a:r>
              <a:rPr lang="en-US" sz="1700" dirty="0" err="1"/>
              <a:t>düzenlemelere</a:t>
            </a:r>
            <a:r>
              <a:rPr lang="en-US" sz="1700" dirty="0"/>
              <a:t> </a:t>
            </a:r>
            <a:r>
              <a:rPr lang="en-US" sz="1700" dirty="0" err="1"/>
              <a:t>uyum</a:t>
            </a:r>
            <a:r>
              <a:rPr lang="en-US" sz="1700" dirty="0"/>
              <a:t> </a:t>
            </a:r>
            <a:r>
              <a:rPr lang="en-US" sz="1700" dirty="0" err="1"/>
              <a:t>sağlar</a:t>
            </a:r>
            <a:r>
              <a:rPr lang="en-US" sz="1700" dirty="0"/>
              <a:t> </a:t>
            </a:r>
            <a:r>
              <a:rPr lang="en-US" sz="1700" dirty="0" err="1"/>
              <a:t>çevre</a:t>
            </a:r>
            <a:r>
              <a:rPr lang="en-US" sz="1700" dirty="0"/>
              <a:t> </a:t>
            </a:r>
            <a:r>
              <a:rPr lang="en-US" sz="1700" dirty="0" err="1"/>
              <a:t>etkimizi</a:t>
            </a:r>
            <a:r>
              <a:rPr lang="en-US" sz="1700" dirty="0"/>
              <a:t> </a:t>
            </a:r>
            <a:r>
              <a:rPr lang="en-US" sz="1700" dirty="0" err="1"/>
              <a:t>azaltmaya</a:t>
            </a:r>
            <a:r>
              <a:rPr lang="en-US" sz="1700" dirty="0"/>
              <a:t> çalışırız. </a:t>
            </a:r>
            <a:endParaRPr lang="tr-TR" sz="1700" dirty="0"/>
          </a:p>
          <a:p>
            <a:r>
              <a:rPr lang="en-US" sz="1800" b="1" dirty="0">
                <a:cs typeface="Arial" pitchFamily="34" charset="0"/>
              </a:rPr>
              <a:t>» </a:t>
            </a:r>
            <a:r>
              <a:rPr lang="en-US" sz="1700" dirty="0" err="1" smtClean="0"/>
              <a:t>Atıklarımızı</a:t>
            </a:r>
            <a:r>
              <a:rPr lang="en-US" sz="1700" dirty="0" smtClean="0"/>
              <a:t> </a:t>
            </a:r>
            <a:r>
              <a:rPr lang="en-US" sz="1700" dirty="0" err="1"/>
              <a:t>kaynağına</a:t>
            </a:r>
            <a:r>
              <a:rPr lang="en-US" sz="1700" dirty="0"/>
              <a:t>, </a:t>
            </a:r>
            <a:r>
              <a:rPr lang="en-US" sz="1700" dirty="0" err="1"/>
              <a:t>gruplarına</a:t>
            </a:r>
            <a:r>
              <a:rPr lang="en-US" sz="1700" dirty="0"/>
              <a:t> ve </a:t>
            </a:r>
            <a:r>
              <a:rPr lang="en-US" sz="1700" dirty="0" err="1"/>
              <a:t>tehlike</a:t>
            </a:r>
            <a:r>
              <a:rPr lang="en-US" sz="1700" dirty="0"/>
              <a:t> </a:t>
            </a:r>
            <a:r>
              <a:rPr lang="en-US" sz="1700" dirty="0" err="1"/>
              <a:t>sınıflarına</a:t>
            </a:r>
            <a:r>
              <a:rPr lang="en-US" sz="1700" dirty="0"/>
              <a:t> </a:t>
            </a:r>
            <a:r>
              <a:rPr lang="en-US" sz="1700" dirty="0" err="1"/>
              <a:t>göre</a:t>
            </a:r>
            <a:r>
              <a:rPr lang="en-US" sz="1700" dirty="0"/>
              <a:t> </a:t>
            </a:r>
            <a:r>
              <a:rPr lang="en-US" sz="1700" dirty="0" err="1"/>
              <a:t>etkin</a:t>
            </a:r>
            <a:r>
              <a:rPr lang="en-US" sz="1700" dirty="0"/>
              <a:t> </a:t>
            </a:r>
            <a:r>
              <a:rPr lang="en-US" sz="1700" dirty="0" err="1"/>
              <a:t>şekilde</a:t>
            </a:r>
            <a:r>
              <a:rPr lang="en-US" sz="1700" dirty="0"/>
              <a:t> </a:t>
            </a:r>
            <a:r>
              <a:rPr lang="en-US" sz="1700" dirty="0" err="1"/>
              <a:t>ayırmaya</a:t>
            </a:r>
            <a:r>
              <a:rPr lang="en-US" sz="1700" dirty="0"/>
              <a:t> </a:t>
            </a:r>
            <a:r>
              <a:rPr lang="en-US" sz="1700" dirty="0" err="1"/>
              <a:t>özen</a:t>
            </a:r>
            <a:r>
              <a:rPr lang="en-US" sz="1700" dirty="0"/>
              <a:t> </a:t>
            </a:r>
            <a:r>
              <a:rPr lang="en-US" sz="1700" dirty="0" err="1"/>
              <a:t>gösteririz</a:t>
            </a:r>
            <a:r>
              <a:rPr lang="en-US" sz="1700" dirty="0"/>
              <a:t>.</a:t>
            </a:r>
            <a:endParaRPr lang="tr-TR" sz="1700" dirty="0"/>
          </a:p>
          <a:p>
            <a:r>
              <a:rPr lang="en-US" sz="1800" b="1" dirty="0">
                <a:cs typeface="Arial" pitchFamily="34" charset="0"/>
              </a:rPr>
              <a:t>» </a:t>
            </a:r>
            <a:r>
              <a:rPr lang="en-US" sz="1700" dirty="0" err="1" smtClean="0"/>
              <a:t>Tehlikeli</a:t>
            </a:r>
            <a:r>
              <a:rPr lang="en-US" sz="1700" dirty="0" smtClean="0"/>
              <a:t> </a:t>
            </a:r>
            <a:r>
              <a:rPr lang="en-US" sz="1700" dirty="0" err="1"/>
              <a:t>maddeler</a:t>
            </a:r>
            <a:r>
              <a:rPr lang="en-US" sz="1700" dirty="0"/>
              <a:t> ve </a:t>
            </a:r>
            <a:r>
              <a:rPr lang="en-US" sz="1700" dirty="0" err="1"/>
              <a:t>kimyasalların</a:t>
            </a:r>
            <a:r>
              <a:rPr lang="en-US" sz="1700" dirty="0"/>
              <a:t> </a:t>
            </a:r>
            <a:r>
              <a:rPr lang="en-US" sz="1700" dirty="0" err="1"/>
              <a:t>yalnızca</a:t>
            </a:r>
            <a:r>
              <a:rPr lang="en-US" sz="1700" dirty="0"/>
              <a:t> </a:t>
            </a:r>
            <a:r>
              <a:rPr lang="en-US" sz="1700" dirty="0" err="1"/>
              <a:t>ihtiyaç</a:t>
            </a:r>
            <a:r>
              <a:rPr lang="en-US" sz="1700" dirty="0"/>
              <a:t> </a:t>
            </a:r>
            <a:r>
              <a:rPr lang="en-US" sz="1700" dirty="0" err="1"/>
              <a:t>durumunda</a:t>
            </a:r>
            <a:r>
              <a:rPr lang="en-US" sz="1700" dirty="0"/>
              <a:t> ve </a:t>
            </a:r>
            <a:r>
              <a:rPr lang="en-US" sz="1700" dirty="0" err="1"/>
              <a:t>gerektiği</a:t>
            </a:r>
            <a:r>
              <a:rPr lang="en-US" sz="1700" dirty="0"/>
              <a:t> </a:t>
            </a:r>
            <a:r>
              <a:rPr lang="en-US" sz="1700" dirty="0" err="1"/>
              <a:t>kadar</a:t>
            </a:r>
            <a:r>
              <a:rPr lang="en-US" sz="1700" dirty="0"/>
              <a:t> </a:t>
            </a:r>
            <a:r>
              <a:rPr lang="en-US" sz="1700" dirty="0" err="1"/>
              <a:t>kullanılmasının</a:t>
            </a:r>
            <a:r>
              <a:rPr lang="en-US" sz="1700" dirty="0"/>
              <a:t> hem </a:t>
            </a:r>
            <a:r>
              <a:rPr lang="en-US" sz="1700" dirty="0" err="1"/>
              <a:t>çevreye</a:t>
            </a:r>
            <a:r>
              <a:rPr lang="en-US" sz="1700" dirty="0"/>
              <a:t> </a:t>
            </a:r>
            <a:r>
              <a:rPr lang="en-US" sz="1700" dirty="0" err="1"/>
              <a:t>olan</a:t>
            </a:r>
            <a:r>
              <a:rPr lang="en-US" sz="1700" dirty="0"/>
              <a:t> </a:t>
            </a:r>
            <a:r>
              <a:rPr lang="en-US" sz="1700" dirty="0" err="1"/>
              <a:t>negatif</a:t>
            </a:r>
            <a:r>
              <a:rPr lang="en-US" sz="1700" dirty="0"/>
              <a:t> </a:t>
            </a:r>
            <a:r>
              <a:rPr lang="en-US" sz="1700" dirty="0" err="1"/>
              <a:t>etkileri</a:t>
            </a:r>
            <a:r>
              <a:rPr lang="en-US" sz="1700" dirty="0"/>
              <a:t> hem de </a:t>
            </a:r>
            <a:r>
              <a:rPr lang="en-US" sz="1700" dirty="0" err="1"/>
              <a:t>atık</a:t>
            </a:r>
            <a:r>
              <a:rPr lang="en-US" sz="1700" dirty="0"/>
              <a:t> </a:t>
            </a:r>
            <a:r>
              <a:rPr lang="en-US" sz="1700" dirty="0" err="1"/>
              <a:t>miktarını</a:t>
            </a:r>
            <a:r>
              <a:rPr lang="en-US" sz="1700" dirty="0"/>
              <a:t> </a:t>
            </a:r>
            <a:r>
              <a:rPr lang="en-US" sz="1700" dirty="0" err="1"/>
              <a:t>azaltacağını</a:t>
            </a:r>
            <a:r>
              <a:rPr lang="en-US" sz="1700" dirty="0"/>
              <a:t> </a:t>
            </a:r>
            <a:r>
              <a:rPr lang="en-US" sz="1700" dirty="0" err="1"/>
              <a:t>biliriz</a:t>
            </a:r>
            <a:r>
              <a:rPr lang="tr-TR" sz="1700" dirty="0"/>
              <a:t>.</a:t>
            </a:r>
          </a:p>
          <a:p>
            <a:r>
              <a:rPr lang="en-US" sz="1800" b="1" dirty="0">
                <a:cs typeface="Arial" pitchFamily="34" charset="0"/>
              </a:rPr>
              <a:t>» </a:t>
            </a:r>
            <a:r>
              <a:rPr lang="en-US" sz="1700" dirty="0" err="1" smtClean="0"/>
              <a:t>Atıkları</a:t>
            </a:r>
            <a:r>
              <a:rPr lang="en-US" sz="1700" dirty="0" smtClean="0"/>
              <a:t> </a:t>
            </a:r>
            <a:r>
              <a:rPr lang="en-US" sz="1700" dirty="0" err="1"/>
              <a:t>doğru</a:t>
            </a:r>
            <a:r>
              <a:rPr lang="en-US" sz="1700" dirty="0"/>
              <a:t> </a:t>
            </a:r>
            <a:r>
              <a:rPr lang="en-US" sz="1700" dirty="0" err="1"/>
              <a:t>şekilde</a:t>
            </a:r>
            <a:r>
              <a:rPr lang="en-US" sz="1700" dirty="0"/>
              <a:t>, </a:t>
            </a:r>
            <a:r>
              <a:rPr lang="en-US" sz="1700" dirty="0" err="1"/>
              <a:t>özelliklerine</a:t>
            </a:r>
            <a:r>
              <a:rPr lang="en-US" sz="1700" dirty="0"/>
              <a:t> </a:t>
            </a:r>
            <a:r>
              <a:rPr lang="en-US" sz="1700" dirty="0" err="1"/>
              <a:t>göre</a:t>
            </a:r>
            <a:r>
              <a:rPr lang="en-US" sz="1700" dirty="0"/>
              <a:t> </a:t>
            </a:r>
            <a:r>
              <a:rPr lang="en-US" sz="1700" dirty="0" err="1"/>
              <a:t>ayrı</a:t>
            </a:r>
            <a:r>
              <a:rPr lang="en-US" sz="1700" dirty="0"/>
              <a:t> </a:t>
            </a:r>
            <a:r>
              <a:rPr lang="en-US" sz="1700" dirty="0" err="1"/>
              <a:t>alanlarda</a:t>
            </a:r>
            <a:r>
              <a:rPr lang="en-US" sz="1700" dirty="0"/>
              <a:t> </a:t>
            </a:r>
            <a:r>
              <a:rPr lang="en-US" sz="1700" dirty="0" err="1"/>
              <a:t>depolar</a:t>
            </a:r>
            <a:r>
              <a:rPr lang="en-US" sz="1700" dirty="0"/>
              <a:t>, yasal </a:t>
            </a:r>
            <a:r>
              <a:rPr lang="en-US" sz="1700" dirty="0" err="1"/>
              <a:t>depolama</a:t>
            </a:r>
            <a:r>
              <a:rPr lang="en-US" sz="1700" dirty="0"/>
              <a:t> </a:t>
            </a:r>
            <a:r>
              <a:rPr lang="en-US" sz="1700" dirty="0" err="1"/>
              <a:t>süre</a:t>
            </a:r>
            <a:r>
              <a:rPr lang="en-US" sz="1700" dirty="0"/>
              <a:t> </a:t>
            </a:r>
            <a:r>
              <a:rPr lang="en-US" sz="1700" dirty="0" err="1"/>
              <a:t>sınırlarını</a:t>
            </a:r>
            <a:r>
              <a:rPr lang="en-US" sz="1700" dirty="0"/>
              <a:t> </a:t>
            </a:r>
            <a:r>
              <a:rPr lang="en-US" sz="1700" dirty="0" err="1"/>
              <a:t>aşmadan</a:t>
            </a:r>
            <a:r>
              <a:rPr lang="en-US" sz="1700" dirty="0"/>
              <a:t> </a:t>
            </a:r>
            <a:r>
              <a:rPr lang="en-US" sz="1700" dirty="0" err="1"/>
              <a:t>lisanslı</a:t>
            </a:r>
            <a:r>
              <a:rPr lang="en-US" sz="1700" dirty="0"/>
              <a:t>/</a:t>
            </a:r>
            <a:r>
              <a:rPr lang="en-US" sz="1700" dirty="0" err="1"/>
              <a:t>yetkili</a:t>
            </a:r>
            <a:r>
              <a:rPr lang="en-US" sz="1700" dirty="0"/>
              <a:t> </a:t>
            </a:r>
            <a:r>
              <a:rPr lang="en-US" sz="1700" dirty="0" err="1"/>
              <a:t>firmalara</a:t>
            </a:r>
            <a:r>
              <a:rPr lang="en-US" sz="1700" dirty="0"/>
              <a:t> </a:t>
            </a:r>
            <a:r>
              <a:rPr lang="en-US" sz="1700" dirty="0" err="1"/>
              <a:t>teslim</a:t>
            </a:r>
            <a:r>
              <a:rPr lang="en-US" sz="1700" dirty="0"/>
              <a:t> </a:t>
            </a:r>
            <a:r>
              <a:rPr lang="en-US" sz="1700" dirty="0" err="1"/>
              <a:t>ederek</a:t>
            </a:r>
            <a:r>
              <a:rPr lang="en-US" sz="1700" dirty="0"/>
              <a:t>, </a:t>
            </a:r>
            <a:r>
              <a:rPr lang="en-US" sz="1700" dirty="0" err="1"/>
              <a:t>kayıtlarını</a:t>
            </a:r>
            <a:r>
              <a:rPr lang="en-US" sz="1700" dirty="0"/>
              <a:t> </a:t>
            </a:r>
            <a:r>
              <a:rPr lang="en-US" sz="1700" dirty="0" err="1"/>
              <a:t>muhafaza</a:t>
            </a:r>
            <a:r>
              <a:rPr lang="en-US" sz="1700" dirty="0"/>
              <a:t> ederiz</a:t>
            </a:r>
            <a:r>
              <a:rPr lang="tr-TR" sz="1700" dirty="0"/>
              <a:t>.</a:t>
            </a:r>
          </a:p>
          <a:p>
            <a:r>
              <a:rPr lang="en-US" sz="1800" b="1" dirty="0">
                <a:cs typeface="Arial" pitchFamily="34" charset="0"/>
              </a:rPr>
              <a:t>» </a:t>
            </a:r>
            <a:r>
              <a:rPr lang="en-US" sz="1700" dirty="0" err="1" smtClean="0"/>
              <a:t>Çalışanlarımızı</a:t>
            </a:r>
            <a:r>
              <a:rPr lang="en-US" sz="1700" dirty="0" smtClean="0"/>
              <a:t> </a:t>
            </a:r>
            <a:r>
              <a:rPr lang="en-US" sz="1700" dirty="0" err="1"/>
              <a:t>çevre</a:t>
            </a:r>
            <a:r>
              <a:rPr lang="en-US" sz="1700" dirty="0"/>
              <a:t> konusunda </a:t>
            </a:r>
            <a:r>
              <a:rPr lang="en-US" sz="1700" dirty="0" err="1"/>
              <a:t>eğitmeyi</a:t>
            </a:r>
            <a:r>
              <a:rPr lang="en-US" sz="1700" dirty="0"/>
              <a:t> ve </a:t>
            </a:r>
            <a:r>
              <a:rPr lang="en-US" sz="1700" dirty="0" err="1"/>
              <a:t>duyarlılıklarını</a:t>
            </a:r>
            <a:r>
              <a:rPr lang="en-US" sz="1700" dirty="0"/>
              <a:t> </a:t>
            </a:r>
            <a:r>
              <a:rPr lang="en-US" sz="1700" dirty="0" err="1"/>
              <a:t>artırmayı</a:t>
            </a:r>
            <a:r>
              <a:rPr lang="en-US" sz="1700" dirty="0"/>
              <a:t> </a:t>
            </a:r>
            <a:r>
              <a:rPr lang="en-US" sz="1700" dirty="0" err="1"/>
              <a:t>amaçlarız</a:t>
            </a:r>
            <a:r>
              <a:rPr lang="en-US" sz="1700" dirty="0"/>
              <a:t>.</a:t>
            </a:r>
            <a:endParaRPr lang="tr-TR" sz="1700" dirty="0"/>
          </a:p>
          <a:p>
            <a:endParaRPr lang="tr-TR" sz="1700" b="1" dirty="0">
              <a:effectLst>
                <a:outerShdw blurRad="38100" dist="38100" dir="2700000" algn="tl">
                  <a:srgbClr val="000000">
                    <a:alpha val="43137"/>
                  </a:srgbClr>
                </a:outerShdw>
              </a:effectLst>
            </a:endParaRPr>
          </a:p>
          <a:p>
            <a:endParaRPr lang="tr-TR" sz="1700" b="1" dirty="0">
              <a:solidFill>
                <a:schemeClr val="accent6">
                  <a:lumMod val="50000"/>
                </a:schemeClr>
              </a:solidFill>
              <a:effectLst>
                <a:outerShdw blurRad="38100" dist="38100" dir="2700000" algn="tl">
                  <a:srgbClr val="000000">
                    <a:alpha val="43137"/>
                  </a:srgbClr>
                </a:outerShdw>
              </a:effectLst>
            </a:endParaRPr>
          </a:p>
          <a:p>
            <a:r>
              <a:rPr lang="tr-TR" sz="1700" dirty="0">
                <a:solidFill>
                  <a:schemeClr val="accent6">
                    <a:lumMod val="50000"/>
                  </a:schemeClr>
                </a:solidFill>
              </a:rPr>
              <a:t>.</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72273" y="4329261"/>
            <a:ext cx="291558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99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rot="10800000" flipV="1">
            <a:off x="611832" y="1074897"/>
            <a:ext cx="5332942" cy="4819181"/>
          </a:xfrm>
          <a:prstGeom prst="rect">
            <a:avLst/>
          </a:prstGeom>
        </p:spPr>
        <p:txBody>
          <a:bodyPr wrap="square" lIns="109134" tIns="54567" rIns="109134" bIns="54567">
            <a:spAutoFit/>
          </a:bodyPr>
          <a:lstStyle/>
          <a:p>
            <a:r>
              <a:rPr lang="tr-TR" sz="1700" dirty="0" smtClean="0"/>
              <a:t>Atık yönetimi, atığın kaynağında azaltılması, özelliğine göre ayrılması, toplanması,  depolanması, geri kazanılması, taşınması, </a:t>
            </a:r>
            <a:r>
              <a:rPr lang="tr-TR" sz="1700" dirty="0" err="1" smtClean="0"/>
              <a:t>bertarafı</a:t>
            </a:r>
            <a:r>
              <a:rPr lang="tr-TR" sz="1700" dirty="0" smtClean="0"/>
              <a:t> ve bertaraf işlemleri sonrası  kontrolü vb. işlemleri içeren bir yönetim biçimidir. ÖZKOÇLAR OTEL olarak uyguladığımız Atık Yönetimi Sistemimizde öncelikli amacımız atık miktarını azaltmak, oluşan atıklarımızı iyi yöneterek çevreye en az zarar ile </a:t>
            </a:r>
            <a:r>
              <a:rPr lang="tr-TR" sz="1700" dirty="0" err="1" smtClean="0"/>
              <a:t>bertarafını</a:t>
            </a:r>
            <a:r>
              <a:rPr lang="tr-TR" sz="1700" dirty="0" smtClean="0"/>
              <a:t> sağlamak ve geri kazanılabilir olanları tekrar kazanmaktır</a:t>
            </a:r>
          </a:p>
          <a:p>
            <a:r>
              <a:rPr lang="tr-TR" sz="1700" dirty="0"/>
              <a:t>Otel içerisinde ve ofislerde çeşitli noktalarda doğaya zarar vermemesi için atık pil kutularımız ve atık yağ kutularımız  mevcuttur  Otelimizde oluşan tehlikeli atıkların çevreye zarar vermeden bertaraf edilebilmesi için bölümlerimizde oluşan tehlikeli atıkları, tehlikeli atık odalarımızda uygun koşullarda topluyor, etiketliyor ve yasalara uygun </a:t>
            </a:r>
            <a:r>
              <a:rPr lang="tr-TR" sz="1700" dirty="0" err="1"/>
              <a:t>bertarafı</a:t>
            </a:r>
            <a:r>
              <a:rPr lang="tr-TR" sz="1700" dirty="0"/>
              <a:t> veya değerlendirilmesi için lisanslı </a:t>
            </a:r>
          </a:p>
          <a:p>
            <a:r>
              <a:rPr lang="tr-TR" sz="1700" dirty="0"/>
              <a:t>firmalara teslim ediyoruz</a:t>
            </a:r>
          </a:p>
          <a:p>
            <a:endParaRPr lang="tr-TR" sz="1700" dirty="0"/>
          </a:p>
        </p:txBody>
      </p:sp>
      <p:pic>
        <p:nvPicPr>
          <p:cNvPr id="1026" name="Picture 2" descr="C:\Users\pc\OneDrive\Masaüstü\özkoçlar revize\fotoğraf\WhatsApp Image 2024-10-04 at 12.48.0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3385" y="440829"/>
            <a:ext cx="2287054" cy="30436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385" y="3753197"/>
            <a:ext cx="2287054" cy="30436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7207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eşik">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2276</TotalTime>
  <Words>1933</Words>
  <Application>Microsoft Office PowerPoint</Application>
  <PresentationFormat>Özel</PresentationFormat>
  <Paragraphs>190</Paragraphs>
  <Slides>28</Slides>
  <Notes>3</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Bileşik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POL.1</cp:lastModifiedBy>
  <cp:revision>191</cp:revision>
  <dcterms:created xsi:type="dcterms:W3CDTF">2023-11-30T06:00:14Z</dcterms:created>
  <dcterms:modified xsi:type="dcterms:W3CDTF">2024-10-07T10:04:30Z</dcterms:modified>
</cp:coreProperties>
</file>